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14.xml.rels" ContentType="application/vnd.openxmlformats-package.relationships+xml"/>
  <Override PartName="/ppt/notesSlides/notesSlide14.xml" ContentType="application/vnd.openxmlformats-officedocument.presentationml.notesSlide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0.png" ContentType="image/png"/>
  <Override PartName="/ppt/media/image39.png" ContentType="image/png"/>
  <Override PartName="/ppt/media/image9.png" ContentType="image/png"/>
  <Override PartName="/ppt/media/image86.png" ContentType="image/png"/>
  <Override PartName="/ppt/media/image13.png" ContentType="image/png"/>
  <Override PartName="/ppt/media/image1.png" ContentType="image/png"/>
  <Override PartName="/ppt/media/image38.png" ContentType="image/png"/>
  <Override PartName="/ppt/media/image8.png" ContentType="image/png"/>
  <Override PartName="/ppt/media/image85.png" ContentType="image/png"/>
  <Override PartName="/ppt/media/image49.png" ContentType="image/png"/>
  <Override PartName="/ppt/media/image65.jpeg" ContentType="image/jpeg"/>
  <Override PartName="/ppt/media/image12.png" ContentType="image/png"/>
  <Override PartName="/ppt/media/image37.png" ContentType="image/png"/>
  <Override PartName="/ppt/media/image20.png" ContentType="image/png"/>
  <Override PartName="/ppt/media/image57.png" ContentType="image/png"/>
  <Override PartName="/ppt/media/image21.png" ContentType="image/png"/>
  <Override PartName="/ppt/media/image58.png" ContentType="image/png"/>
  <Override PartName="/ppt/media/image22.png" ContentType="image/png"/>
  <Override PartName="/ppt/media/image59.png" ContentType="image/png"/>
  <Override PartName="/ppt/media/image23.png" ContentType="image/png"/>
  <Override PartName="/ppt/media/image60.png" ContentType="image/png"/>
  <Override PartName="/ppt/media/image24.png" ContentType="image/png"/>
  <Override PartName="/ppt/media/image61.png" ContentType="image/png"/>
  <Override PartName="/ppt/media/image25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31.png" ContentType="image/png"/>
  <Override PartName="/ppt/media/image68.png" ContentType="image/png"/>
  <Override PartName="/ppt/media/image66.png" ContentType="image/png"/>
  <Override PartName="/ppt/media/image79.png" ContentType="image/png"/>
  <Override PartName="/ppt/media/image67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29.png" ContentType="image/png"/>
  <Override PartName="/ppt/media/image69.png" ContentType="image/png"/>
  <Override PartName="/ppt/media/image32.png" ContentType="image/png"/>
  <Override PartName="/ppt/media/image70.png" ContentType="image/png"/>
  <Override PartName="/ppt/media/image28.png" ContentType="image/png"/>
  <Override PartName="/ppt/media/image2.png" ContentType="image/png"/>
  <Override PartName="/ppt/media/image14.png" ContentType="image/png"/>
  <Override PartName="/ppt/media/image26.png" ContentType="image/png"/>
  <Override PartName="/ppt/media/image80.png" ContentType="image/png"/>
  <Override PartName="/ppt/media/image15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81.png" ContentType="image/png"/>
  <Override PartName="/ppt/media/image16.png" ContentType="image/png"/>
  <Override PartName="/ppt/media/image4.png" ContentType="image/png"/>
  <Override PartName="/ppt/media/image34.png" ContentType="image/png"/>
  <Override PartName="/ppt/media/image82.png" ContentType="image/png"/>
  <Override PartName="/ppt/media/image17.png" ContentType="image/png"/>
  <Override PartName="/ppt/media/image5.png" ContentType="image/png"/>
  <Override PartName="/ppt/media/image35.png" ContentType="image/png"/>
  <Override PartName="/ppt/media/image10.png" ContentType="image/png"/>
  <Override PartName="/ppt/media/image47.png" ContentType="image/png"/>
  <Override PartName="/ppt/media/image18.png" ContentType="image/png"/>
  <Override PartName="/ppt/media/image83.png" ContentType="image/png"/>
  <Override PartName="/ppt/media/image6.png" ContentType="image/png"/>
  <Override PartName="/ppt/media/image36.png" ContentType="image/png"/>
  <Override PartName="/ppt/media/image11.png" ContentType="image/png"/>
  <Override PartName="/ppt/media/image48.png" ContentType="image/png"/>
  <Override PartName="/ppt/media/image19.png" ContentType="image/png"/>
  <Override PartName="/ppt/media/image84.png" ContentType="image/png"/>
  <Override PartName="/ppt/media/image7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Click to move the slide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Click to edit the notes format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&lt;header&gt;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&lt;date/time&gt;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&lt;footer&gt;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B03F64C-43DC-46B6-8223-C97C84020513}" type="slidenum">
              <a:rPr b="0" lang="it-IT" sz="1400" spc="-1" strike="noStrike">
                <a:latin typeface="Times New Roman"/>
              </a:rPr>
              <a:t>&lt;number&gt;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sldImg"/>
          </p:nvPr>
        </p:nvSpPr>
        <p:spPr>
          <a:xfrm>
            <a:off x="689040" y="1143000"/>
            <a:ext cx="5451120" cy="3058920"/>
          </a:xfrm>
          <a:prstGeom prst="rect">
            <a:avLst/>
          </a:prstGeom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58320" cy="3572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3884760" y="8685360"/>
            <a:ext cx="2943720" cy="43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2542760" y="479520"/>
            <a:ext cx="182880" cy="5879520"/>
            <a:chOff x="12542760" y="479520"/>
            <a:chExt cx="182880" cy="5879520"/>
          </a:xfrm>
        </p:grpSpPr>
        <p:sp>
          <p:nvSpPr>
            <p:cNvPr id="1" name="CustomShape 2"/>
            <p:cNvSpPr/>
            <p:nvPr/>
          </p:nvSpPr>
          <p:spPr>
            <a:xfrm rot="5400000">
              <a:off x="12386520" y="635400"/>
              <a:ext cx="495000" cy="182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 rot="5400000">
              <a:off x="12386520" y="1204560"/>
              <a:ext cx="495000" cy="182880"/>
            </a:xfrm>
            <a:prstGeom prst="rect">
              <a:avLst/>
            </a:prstGeom>
            <a:solidFill>
              <a:srgbClr val="141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 rot="5400000">
              <a:off x="12386520" y="1775520"/>
              <a:ext cx="495000" cy="182880"/>
            </a:xfrm>
            <a:prstGeom prst="rect">
              <a:avLst/>
            </a:prstGeom>
            <a:solidFill>
              <a:srgbClr val="ff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 rot="5400000">
              <a:off x="12386520" y="2346480"/>
              <a:ext cx="495000" cy="182880"/>
            </a:xfrm>
            <a:prstGeom prst="rect">
              <a:avLst/>
            </a:prstGeom>
            <a:solidFill>
              <a:srgbClr val="b44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 rot="5400000">
              <a:off x="12386520" y="6019920"/>
              <a:ext cx="49500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 rot="5400000">
              <a:off x="12386520" y="3165120"/>
              <a:ext cx="49500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 rot="5400000">
              <a:off x="12386520" y="3736080"/>
              <a:ext cx="495000" cy="182880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 rot="5400000">
              <a:off x="12386520" y="4308840"/>
              <a:ext cx="495000" cy="18288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 rot="5400000">
              <a:off x="12386520" y="4878000"/>
              <a:ext cx="495000" cy="182880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 rot="5400000">
              <a:off x="12386520" y="5448960"/>
              <a:ext cx="495000" cy="18288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482400" y="479520"/>
            <a:ext cx="182880" cy="5879160"/>
            <a:chOff x="-482400" y="479520"/>
            <a:chExt cx="182880" cy="5879160"/>
          </a:xfrm>
        </p:grpSpPr>
        <p:sp>
          <p:nvSpPr>
            <p:cNvPr id="12" name="CustomShape 13"/>
            <p:cNvSpPr/>
            <p:nvPr/>
          </p:nvSpPr>
          <p:spPr>
            <a:xfrm rot="5400000">
              <a:off x="-638280" y="635400"/>
              <a:ext cx="495000" cy="182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 rot="5400000">
              <a:off x="-638280" y="1204560"/>
              <a:ext cx="495000" cy="182880"/>
            </a:xfrm>
            <a:prstGeom prst="rect">
              <a:avLst/>
            </a:prstGeom>
            <a:solidFill>
              <a:srgbClr val="141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 rot="5400000">
              <a:off x="-638280" y="1775160"/>
              <a:ext cx="495000" cy="182880"/>
            </a:xfrm>
            <a:prstGeom prst="rect">
              <a:avLst/>
            </a:prstGeom>
            <a:solidFill>
              <a:srgbClr val="ff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 rot="5400000">
              <a:off x="-638280" y="2346120"/>
              <a:ext cx="495000" cy="182880"/>
            </a:xfrm>
            <a:prstGeom prst="rect">
              <a:avLst/>
            </a:prstGeom>
            <a:solidFill>
              <a:srgbClr val="b44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 rot="5400000">
              <a:off x="-638280" y="6019560"/>
              <a:ext cx="49500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 rot="5400000">
              <a:off x="-638280" y="3164760"/>
              <a:ext cx="49500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 rot="5400000">
              <a:off x="-638280" y="3735720"/>
              <a:ext cx="495000" cy="182880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 rot="5400000">
              <a:off x="-638280" y="4308840"/>
              <a:ext cx="495000" cy="18288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 rot="5400000">
              <a:off x="-638280" y="4877640"/>
              <a:ext cx="495000" cy="182880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5400000">
              <a:off x="-638280" y="5448600"/>
              <a:ext cx="495000" cy="18288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2" name="" descr=""/>
          <p:cNvPicPr/>
          <p:nvPr/>
        </p:nvPicPr>
        <p:blipFill>
          <a:blip r:embed="rId2"/>
          <a:stretch/>
        </p:blipFill>
        <p:spPr>
          <a:xfrm>
            <a:off x="5328000" y="1584000"/>
            <a:ext cx="1315080" cy="1567800"/>
          </a:xfrm>
          <a:prstGeom prst="rect">
            <a:avLst/>
          </a:prstGeom>
          <a:ln>
            <a:noFill/>
          </a:ln>
        </p:spPr>
      </p:pic>
      <p:pic>
        <p:nvPicPr>
          <p:cNvPr id="23" name="Picture 8_0" descr=""/>
          <p:cNvPicPr/>
          <p:nvPr/>
        </p:nvPicPr>
        <p:blipFill>
          <a:blip r:embed="rId3"/>
          <a:stretch/>
        </p:blipFill>
        <p:spPr>
          <a:xfrm>
            <a:off x="3960000" y="3318840"/>
            <a:ext cx="957600" cy="1360080"/>
          </a:xfrm>
          <a:prstGeom prst="rect">
            <a:avLst/>
          </a:prstGeom>
          <a:ln>
            <a:noFill/>
          </a:ln>
        </p:spPr>
      </p:pic>
      <p:sp>
        <p:nvSpPr>
          <p:cNvPr id="24" name="PlaceHolder 2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Click to edit the title text format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5" name="PlaceHolder 2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Click to edit the outline text format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 Outline Level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Third Outline Level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Fourth Outline Level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Fifth Outline Level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Sixth Outline Level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Seventh Outline Level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"/>
          <p:cNvGrpSpPr/>
          <p:nvPr/>
        </p:nvGrpSpPr>
        <p:grpSpPr>
          <a:xfrm>
            <a:off x="12542760" y="479520"/>
            <a:ext cx="182880" cy="5879520"/>
            <a:chOff x="12542760" y="479520"/>
            <a:chExt cx="182880" cy="5879520"/>
          </a:xfrm>
        </p:grpSpPr>
        <p:sp>
          <p:nvSpPr>
            <p:cNvPr id="63" name="CustomShape 2"/>
            <p:cNvSpPr/>
            <p:nvPr/>
          </p:nvSpPr>
          <p:spPr>
            <a:xfrm rot="5400000">
              <a:off x="12386520" y="635400"/>
              <a:ext cx="495000" cy="182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" name="CustomShape 3"/>
            <p:cNvSpPr/>
            <p:nvPr/>
          </p:nvSpPr>
          <p:spPr>
            <a:xfrm rot="5400000">
              <a:off x="12386520" y="1204560"/>
              <a:ext cx="495000" cy="182880"/>
            </a:xfrm>
            <a:prstGeom prst="rect">
              <a:avLst/>
            </a:prstGeom>
            <a:solidFill>
              <a:srgbClr val="141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" name="CustomShape 4"/>
            <p:cNvSpPr/>
            <p:nvPr/>
          </p:nvSpPr>
          <p:spPr>
            <a:xfrm rot="5400000">
              <a:off x="12386520" y="1775520"/>
              <a:ext cx="495000" cy="182880"/>
            </a:xfrm>
            <a:prstGeom prst="rect">
              <a:avLst/>
            </a:prstGeom>
            <a:solidFill>
              <a:srgbClr val="ff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CustomShape 5"/>
            <p:cNvSpPr/>
            <p:nvPr/>
          </p:nvSpPr>
          <p:spPr>
            <a:xfrm rot="5400000">
              <a:off x="12386520" y="2346480"/>
              <a:ext cx="495000" cy="182880"/>
            </a:xfrm>
            <a:prstGeom prst="rect">
              <a:avLst/>
            </a:prstGeom>
            <a:solidFill>
              <a:srgbClr val="b44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CustomShape 6"/>
            <p:cNvSpPr/>
            <p:nvPr/>
          </p:nvSpPr>
          <p:spPr>
            <a:xfrm rot="5400000">
              <a:off x="12386520" y="6019920"/>
              <a:ext cx="49500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" name="CustomShape 7"/>
            <p:cNvSpPr/>
            <p:nvPr/>
          </p:nvSpPr>
          <p:spPr>
            <a:xfrm rot="5400000">
              <a:off x="12386520" y="3165120"/>
              <a:ext cx="49500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" name="CustomShape 8"/>
            <p:cNvSpPr/>
            <p:nvPr/>
          </p:nvSpPr>
          <p:spPr>
            <a:xfrm rot="5400000">
              <a:off x="12386520" y="3736080"/>
              <a:ext cx="495000" cy="182880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CustomShape 9"/>
            <p:cNvSpPr/>
            <p:nvPr/>
          </p:nvSpPr>
          <p:spPr>
            <a:xfrm rot="5400000">
              <a:off x="12386520" y="4308840"/>
              <a:ext cx="495000" cy="18288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" name="CustomShape 10"/>
            <p:cNvSpPr/>
            <p:nvPr/>
          </p:nvSpPr>
          <p:spPr>
            <a:xfrm rot="5400000">
              <a:off x="12386520" y="4878000"/>
              <a:ext cx="495000" cy="182880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" name="CustomShape 11"/>
            <p:cNvSpPr/>
            <p:nvPr/>
          </p:nvSpPr>
          <p:spPr>
            <a:xfrm rot="5400000">
              <a:off x="12386520" y="5448960"/>
              <a:ext cx="495000" cy="18288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73" name="Group 12"/>
          <p:cNvGrpSpPr/>
          <p:nvPr/>
        </p:nvGrpSpPr>
        <p:grpSpPr>
          <a:xfrm>
            <a:off x="-482400" y="479520"/>
            <a:ext cx="182880" cy="5879160"/>
            <a:chOff x="-482400" y="479520"/>
            <a:chExt cx="182880" cy="5879160"/>
          </a:xfrm>
        </p:grpSpPr>
        <p:sp>
          <p:nvSpPr>
            <p:cNvPr id="74" name="CustomShape 13"/>
            <p:cNvSpPr/>
            <p:nvPr/>
          </p:nvSpPr>
          <p:spPr>
            <a:xfrm rot="5400000">
              <a:off x="-638280" y="635400"/>
              <a:ext cx="495000" cy="182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CustomShape 14"/>
            <p:cNvSpPr/>
            <p:nvPr/>
          </p:nvSpPr>
          <p:spPr>
            <a:xfrm rot="5400000">
              <a:off x="-638280" y="1204560"/>
              <a:ext cx="495000" cy="182880"/>
            </a:xfrm>
            <a:prstGeom prst="rect">
              <a:avLst/>
            </a:prstGeom>
            <a:solidFill>
              <a:srgbClr val="141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" name="CustomShape 15"/>
            <p:cNvSpPr/>
            <p:nvPr/>
          </p:nvSpPr>
          <p:spPr>
            <a:xfrm rot="5400000">
              <a:off x="-638280" y="1775160"/>
              <a:ext cx="495000" cy="182880"/>
            </a:xfrm>
            <a:prstGeom prst="rect">
              <a:avLst/>
            </a:prstGeom>
            <a:solidFill>
              <a:srgbClr val="ff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CustomShape 16"/>
            <p:cNvSpPr/>
            <p:nvPr/>
          </p:nvSpPr>
          <p:spPr>
            <a:xfrm rot="5400000">
              <a:off x="-638280" y="2346120"/>
              <a:ext cx="495000" cy="182880"/>
            </a:xfrm>
            <a:prstGeom prst="rect">
              <a:avLst/>
            </a:prstGeom>
            <a:solidFill>
              <a:srgbClr val="b44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" name="CustomShape 17"/>
            <p:cNvSpPr/>
            <p:nvPr/>
          </p:nvSpPr>
          <p:spPr>
            <a:xfrm rot="5400000">
              <a:off x="-638280" y="6019560"/>
              <a:ext cx="49500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" name="CustomShape 18"/>
            <p:cNvSpPr/>
            <p:nvPr/>
          </p:nvSpPr>
          <p:spPr>
            <a:xfrm rot="5400000">
              <a:off x="-638280" y="3164760"/>
              <a:ext cx="49500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" name="CustomShape 19"/>
            <p:cNvSpPr/>
            <p:nvPr/>
          </p:nvSpPr>
          <p:spPr>
            <a:xfrm rot="5400000">
              <a:off x="-638280" y="3735720"/>
              <a:ext cx="495000" cy="182880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1" name="CustomShape 20"/>
            <p:cNvSpPr/>
            <p:nvPr/>
          </p:nvSpPr>
          <p:spPr>
            <a:xfrm rot="5400000">
              <a:off x="-638280" y="4308840"/>
              <a:ext cx="495000" cy="18288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2" name="CustomShape 21"/>
            <p:cNvSpPr/>
            <p:nvPr/>
          </p:nvSpPr>
          <p:spPr>
            <a:xfrm rot="5400000">
              <a:off x="-638280" y="4877640"/>
              <a:ext cx="495000" cy="182880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3" name="CustomShape 22"/>
            <p:cNvSpPr/>
            <p:nvPr/>
          </p:nvSpPr>
          <p:spPr>
            <a:xfrm rot="5400000">
              <a:off x="-638280" y="5448600"/>
              <a:ext cx="495000" cy="18288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11551320" y="6119640"/>
            <a:ext cx="530280" cy="633960"/>
          </a:xfrm>
          <a:prstGeom prst="rect">
            <a:avLst/>
          </a:prstGeom>
          <a:ln>
            <a:noFill/>
          </a:ln>
        </p:spPr>
      </p:pic>
      <p:sp>
        <p:nvSpPr>
          <p:cNvPr id="85" name="PlaceHolder 2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Click to edit the title text format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6" name="PlaceHolder 2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Click to edit the outline text format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 Outline Level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Third Outline Level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Fourth Outline Level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Fifth Outline Level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Sixth Outline Level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Seventh Outline Level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"/>
          <p:cNvGrpSpPr/>
          <p:nvPr/>
        </p:nvGrpSpPr>
        <p:grpSpPr>
          <a:xfrm>
            <a:off x="12542760" y="479520"/>
            <a:ext cx="182880" cy="5879520"/>
            <a:chOff x="12542760" y="479520"/>
            <a:chExt cx="182880" cy="5879520"/>
          </a:xfrm>
        </p:grpSpPr>
        <p:sp>
          <p:nvSpPr>
            <p:cNvPr id="124" name="CustomShape 2"/>
            <p:cNvSpPr/>
            <p:nvPr/>
          </p:nvSpPr>
          <p:spPr>
            <a:xfrm rot="5400000">
              <a:off x="12386520" y="635400"/>
              <a:ext cx="495000" cy="182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CustomShape 3"/>
            <p:cNvSpPr/>
            <p:nvPr/>
          </p:nvSpPr>
          <p:spPr>
            <a:xfrm rot="5400000">
              <a:off x="12386520" y="1204560"/>
              <a:ext cx="495000" cy="182880"/>
            </a:xfrm>
            <a:prstGeom prst="rect">
              <a:avLst/>
            </a:prstGeom>
            <a:solidFill>
              <a:srgbClr val="141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CustomShape 4"/>
            <p:cNvSpPr/>
            <p:nvPr/>
          </p:nvSpPr>
          <p:spPr>
            <a:xfrm rot="5400000">
              <a:off x="12386520" y="1775520"/>
              <a:ext cx="495000" cy="182880"/>
            </a:xfrm>
            <a:prstGeom prst="rect">
              <a:avLst/>
            </a:prstGeom>
            <a:solidFill>
              <a:srgbClr val="ff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" name="CustomShape 5"/>
            <p:cNvSpPr/>
            <p:nvPr/>
          </p:nvSpPr>
          <p:spPr>
            <a:xfrm rot="5400000">
              <a:off x="12386520" y="2346480"/>
              <a:ext cx="495000" cy="182880"/>
            </a:xfrm>
            <a:prstGeom prst="rect">
              <a:avLst/>
            </a:prstGeom>
            <a:solidFill>
              <a:srgbClr val="b44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" name="CustomShape 6"/>
            <p:cNvSpPr/>
            <p:nvPr/>
          </p:nvSpPr>
          <p:spPr>
            <a:xfrm rot="5400000">
              <a:off x="12386520" y="6019920"/>
              <a:ext cx="49500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" name="CustomShape 7"/>
            <p:cNvSpPr/>
            <p:nvPr/>
          </p:nvSpPr>
          <p:spPr>
            <a:xfrm rot="5400000">
              <a:off x="12386520" y="3165120"/>
              <a:ext cx="49500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CustomShape 8"/>
            <p:cNvSpPr/>
            <p:nvPr/>
          </p:nvSpPr>
          <p:spPr>
            <a:xfrm rot="5400000">
              <a:off x="12386520" y="3736080"/>
              <a:ext cx="495000" cy="182880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CustomShape 9"/>
            <p:cNvSpPr/>
            <p:nvPr/>
          </p:nvSpPr>
          <p:spPr>
            <a:xfrm rot="5400000">
              <a:off x="12386520" y="4308840"/>
              <a:ext cx="495000" cy="18288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" name="CustomShape 10"/>
            <p:cNvSpPr/>
            <p:nvPr/>
          </p:nvSpPr>
          <p:spPr>
            <a:xfrm rot="5400000">
              <a:off x="12386520" y="4878000"/>
              <a:ext cx="495000" cy="182880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CustomShape 11"/>
            <p:cNvSpPr/>
            <p:nvPr/>
          </p:nvSpPr>
          <p:spPr>
            <a:xfrm rot="5400000">
              <a:off x="12386520" y="5448960"/>
              <a:ext cx="495000" cy="18288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34" name="Group 12"/>
          <p:cNvGrpSpPr/>
          <p:nvPr/>
        </p:nvGrpSpPr>
        <p:grpSpPr>
          <a:xfrm>
            <a:off x="-482400" y="479520"/>
            <a:ext cx="182880" cy="5879160"/>
            <a:chOff x="-482400" y="479520"/>
            <a:chExt cx="182880" cy="5879160"/>
          </a:xfrm>
        </p:grpSpPr>
        <p:sp>
          <p:nvSpPr>
            <p:cNvPr id="135" name="CustomShape 13"/>
            <p:cNvSpPr/>
            <p:nvPr/>
          </p:nvSpPr>
          <p:spPr>
            <a:xfrm rot="5400000">
              <a:off x="-638280" y="635400"/>
              <a:ext cx="495000" cy="182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CustomShape 14"/>
            <p:cNvSpPr/>
            <p:nvPr/>
          </p:nvSpPr>
          <p:spPr>
            <a:xfrm rot="5400000">
              <a:off x="-638280" y="1204560"/>
              <a:ext cx="495000" cy="182880"/>
            </a:xfrm>
            <a:prstGeom prst="rect">
              <a:avLst/>
            </a:prstGeom>
            <a:solidFill>
              <a:srgbClr val="141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" name="CustomShape 15"/>
            <p:cNvSpPr/>
            <p:nvPr/>
          </p:nvSpPr>
          <p:spPr>
            <a:xfrm rot="5400000">
              <a:off x="-638280" y="1775160"/>
              <a:ext cx="495000" cy="182880"/>
            </a:xfrm>
            <a:prstGeom prst="rect">
              <a:avLst/>
            </a:prstGeom>
            <a:solidFill>
              <a:srgbClr val="ff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" name="CustomShape 16"/>
            <p:cNvSpPr/>
            <p:nvPr/>
          </p:nvSpPr>
          <p:spPr>
            <a:xfrm rot="5400000">
              <a:off x="-638280" y="2346120"/>
              <a:ext cx="495000" cy="182880"/>
            </a:xfrm>
            <a:prstGeom prst="rect">
              <a:avLst/>
            </a:prstGeom>
            <a:solidFill>
              <a:srgbClr val="b44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" name="CustomShape 17"/>
            <p:cNvSpPr/>
            <p:nvPr/>
          </p:nvSpPr>
          <p:spPr>
            <a:xfrm rot="5400000">
              <a:off x="-638280" y="6019560"/>
              <a:ext cx="49500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" name="CustomShape 18"/>
            <p:cNvSpPr/>
            <p:nvPr/>
          </p:nvSpPr>
          <p:spPr>
            <a:xfrm rot="5400000">
              <a:off x="-638280" y="3164760"/>
              <a:ext cx="49500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CustomShape 19"/>
            <p:cNvSpPr/>
            <p:nvPr/>
          </p:nvSpPr>
          <p:spPr>
            <a:xfrm rot="5400000">
              <a:off x="-638280" y="3735720"/>
              <a:ext cx="495000" cy="182880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" name="CustomShape 20"/>
            <p:cNvSpPr/>
            <p:nvPr/>
          </p:nvSpPr>
          <p:spPr>
            <a:xfrm rot="5400000">
              <a:off x="-638280" y="4308840"/>
              <a:ext cx="495000" cy="18288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" name="CustomShape 21"/>
            <p:cNvSpPr/>
            <p:nvPr/>
          </p:nvSpPr>
          <p:spPr>
            <a:xfrm rot="5400000">
              <a:off x="-638280" y="4877640"/>
              <a:ext cx="495000" cy="182880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" name="CustomShape 22"/>
            <p:cNvSpPr/>
            <p:nvPr/>
          </p:nvSpPr>
          <p:spPr>
            <a:xfrm rot="5400000">
              <a:off x="-638280" y="5448600"/>
              <a:ext cx="495000" cy="18288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11551680" y="6120000"/>
            <a:ext cx="530280" cy="633960"/>
          </a:xfrm>
          <a:prstGeom prst="rect">
            <a:avLst/>
          </a:prstGeom>
          <a:ln>
            <a:noFill/>
          </a:ln>
        </p:spPr>
      </p:pic>
      <p:sp>
        <p:nvSpPr>
          <p:cNvPr id="146" name="PlaceHolder 2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Click to edit the title text format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47" name="PlaceHolder 2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Click to edit the outline text format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 Outline Level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Third Outline Level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Fourth Outline Level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Fifth Outline Level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Sixth Outline Level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Seventh Outline Level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"/>
          <p:cNvGrpSpPr/>
          <p:nvPr/>
        </p:nvGrpSpPr>
        <p:grpSpPr>
          <a:xfrm>
            <a:off x="12542760" y="479520"/>
            <a:ext cx="182880" cy="5879520"/>
            <a:chOff x="12542760" y="479520"/>
            <a:chExt cx="182880" cy="5879520"/>
          </a:xfrm>
        </p:grpSpPr>
        <p:sp>
          <p:nvSpPr>
            <p:cNvPr id="185" name="CustomShape 2"/>
            <p:cNvSpPr/>
            <p:nvPr/>
          </p:nvSpPr>
          <p:spPr>
            <a:xfrm rot="5400000">
              <a:off x="12386520" y="635400"/>
              <a:ext cx="495000" cy="182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" name="CustomShape 3"/>
            <p:cNvSpPr/>
            <p:nvPr/>
          </p:nvSpPr>
          <p:spPr>
            <a:xfrm rot="5400000">
              <a:off x="12386520" y="1204560"/>
              <a:ext cx="495000" cy="182880"/>
            </a:xfrm>
            <a:prstGeom prst="rect">
              <a:avLst/>
            </a:prstGeom>
            <a:solidFill>
              <a:srgbClr val="141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" name="CustomShape 4"/>
            <p:cNvSpPr/>
            <p:nvPr/>
          </p:nvSpPr>
          <p:spPr>
            <a:xfrm rot="5400000">
              <a:off x="12386520" y="1775520"/>
              <a:ext cx="495000" cy="182880"/>
            </a:xfrm>
            <a:prstGeom prst="rect">
              <a:avLst/>
            </a:prstGeom>
            <a:solidFill>
              <a:srgbClr val="ff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" name="CustomShape 5"/>
            <p:cNvSpPr/>
            <p:nvPr/>
          </p:nvSpPr>
          <p:spPr>
            <a:xfrm rot="5400000">
              <a:off x="12386520" y="2346480"/>
              <a:ext cx="495000" cy="182880"/>
            </a:xfrm>
            <a:prstGeom prst="rect">
              <a:avLst/>
            </a:prstGeom>
            <a:solidFill>
              <a:srgbClr val="b44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" name="CustomShape 6"/>
            <p:cNvSpPr/>
            <p:nvPr/>
          </p:nvSpPr>
          <p:spPr>
            <a:xfrm rot="5400000">
              <a:off x="12386520" y="6019920"/>
              <a:ext cx="49500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" name="CustomShape 7"/>
            <p:cNvSpPr/>
            <p:nvPr/>
          </p:nvSpPr>
          <p:spPr>
            <a:xfrm rot="5400000">
              <a:off x="12386520" y="3165120"/>
              <a:ext cx="49500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" name="CustomShape 8"/>
            <p:cNvSpPr/>
            <p:nvPr/>
          </p:nvSpPr>
          <p:spPr>
            <a:xfrm rot="5400000">
              <a:off x="12386520" y="3736080"/>
              <a:ext cx="495000" cy="182880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" name="CustomShape 9"/>
            <p:cNvSpPr/>
            <p:nvPr/>
          </p:nvSpPr>
          <p:spPr>
            <a:xfrm rot="5400000">
              <a:off x="12386520" y="4308840"/>
              <a:ext cx="495000" cy="18288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" name="CustomShape 10"/>
            <p:cNvSpPr/>
            <p:nvPr/>
          </p:nvSpPr>
          <p:spPr>
            <a:xfrm rot="5400000">
              <a:off x="12386520" y="4878000"/>
              <a:ext cx="495000" cy="182880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" name="CustomShape 11"/>
            <p:cNvSpPr/>
            <p:nvPr/>
          </p:nvSpPr>
          <p:spPr>
            <a:xfrm rot="5400000">
              <a:off x="12386520" y="5448960"/>
              <a:ext cx="495000" cy="18288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95" name="Group 12"/>
          <p:cNvGrpSpPr/>
          <p:nvPr/>
        </p:nvGrpSpPr>
        <p:grpSpPr>
          <a:xfrm>
            <a:off x="-482400" y="479520"/>
            <a:ext cx="182880" cy="5879160"/>
            <a:chOff x="-482400" y="479520"/>
            <a:chExt cx="182880" cy="5879160"/>
          </a:xfrm>
        </p:grpSpPr>
        <p:sp>
          <p:nvSpPr>
            <p:cNvPr id="196" name="CustomShape 13"/>
            <p:cNvSpPr/>
            <p:nvPr/>
          </p:nvSpPr>
          <p:spPr>
            <a:xfrm rot="5400000">
              <a:off x="-638280" y="635400"/>
              <a:ext cx="495000" cy="182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" name="CustomShape 14"/>
            <p:cNvSpPr/>
            <p:nvPr/>
          </p:nvSpPr>
          <p:spPr>
            <a:xfrm rot="5400000">
              <a:off x="-638280" y="1204560"/>
              <a:ext cx="495000" cy="182880"/>
            </a:xfrm>
            <a:prstGeom prst="rect">
              <a:avLst/>
            </a:prstGeom>
            <a:solidFill>
              <a:srgbClr val="141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" name="CustomShape 15"/>
            <p:cNvSpPr/>
            <p:nvPr/>
          </p:nvSpPr>
          <p:spPr>
            <a:xfrm rot="5400000">
              <a:off x="-638280" y="1775160"/>
              <a:ext cx="495000" cy="182880"/>
            </a:xfrm>
            <a:prstGeom prst="rect">
              <a:avLst/>
            </a:prstGeom>
            <a:solidFill>
              <a:srgbClr val="ff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" name="CustomShape 16"/>
            <p:cNvSpPr/>
            <p:nvPr/>
          </p:nvSpPr>
          <p:spPr>
            <a:xfrm rot="5400000">
              <a:off x="-638280" y="2346120"/>
              <a:ext cx="495000" cy="182880"/>
            </a:xfrm>
            <a:prstGeom prst="rect">
              <a:avLst/>
            </a:prstGeom>
            <a:solidFill>
              <a:srgbClr val="b44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" name="CustomShape 17"/>
            <p:cNvSpPr/>
            <p:nvPr/>
          </p:nvSpPr>
          <p:spPr>
            <a:xfrm rot="5400000">
              <a:off x="-638280" y="6019560"/>
              <a:ext cx="49500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" name="CustomShape 18"/>
            <p:cNvSpPr/>
            <p:nvPr/>
          </p:nvSpPr>
          <p:spPr>
            <a:xfrm rot="5400000">
              <a:off x="-638280" y="3164760"/>
              <a:ext cx="49500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" name="CustomShape 19"/>
            <p:cNvSpPr/>
            <p:nvPr/>
          </p:nvSpPr>
          <p:spPr>
            <a:xfrm rot="5400000">
              <a:off x="-638280" y="3735720"/>
              <a:ext cx="495000" cy="182880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" name="CustomShape 20"/>
            <p:cNvSpPr/>
            <p:nvPr/>
          </p:nvSpPr>
          <p:spPr>
            <a:xfrm rot="5400000">
              <a:off x="-638280" y="4308840"/>
              <a:ext cx="495000" cy="18288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" name="CustomShape 21"/>
            <p:cNvSpPr/>
            <p:nvPr/>
          </p:nvSpPr>
          <p:spPr>
            <a:xfrm rot="5400000">
              <a:off x="-638280" y="4877640"/>
              <a:ext cx="495000" cy="182880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" name="CustomShape 22"/>
            <p:cNvSpPr/>
            <p:nvPr/>
          </p:nvSpPr>
          <p:spPr>
            <a:xfrm rot="5400000">
              <a:off x="-638280" y="5448600"/>
              <a:ext cx="495000" cy="18288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06" name="" descr=""/>
          <p:cNvPicPr/>
          <p:nvPr/>
        </p:nvPicPr>
        <p:blipFill>
          <a:blip r:embed="rId2"/>
          <a:stretch/>
        </p:blipFill>
        <p:spPr>
          <a:xfrm>
            <a:off x="11551680" y="6120000"/>
            <a:ext cx="530280" cy="633960"/>
          </a:xfrm>
          <a:prstGeom prst="rect">
            <a:avLst/>
          </a:prstGeom>
          <a:ln>
            <a:noFill/>
          </a:ln>
        </p:spPr>
      </p:pic>
      <p:sp>
        <p:nvSpPr>
          <p:cNvPr id="207" name="PlaceHolder 2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Click to edit the title text format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08" name="PlaceHolder 2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Click to edit the outline text format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 Outline Level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Third Outline Level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Fourth Outline Level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Fifth Outline Level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Sixth Outline Level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Seventh Outline Level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jpe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5112000" y="3384000"/>
            <a:ext cx="3024000" cy="8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6000"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Architecture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Overview </a:t>
            </a:r>
            <a:endParaRPr b="0" lang="it-IT" sz="36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Integration Architecture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345" name="" descr=""/>
          <p:cNvPicPr/>
          <p:nvPr/>
        </p:nvPicPr>
        <p:blipFill>
          <a:blip r:embed="rId1"/>
          <a:stretch/>
        </p:blipFill>
        <p:spPr>
          <a:xfrm>
            <a:off x="1548360" y="2952000"/>
            <a:ext cx="988920" cy="988920"/>
          </a:xfrm>
          <a:prstGeom prst="rect">
            <a:avLst/>
          </a:prstGeom>
          <a:ln>
            <a:noFill/>
          </a:ln>
        </p:spPr>
      </p:pic>
      <p:pic>
        <p:nvPicPr>
          <p:cNvPr id="346" name="" descr=""/>
          <p:cNvPicPr/>
          <p:nvPr/>
        </p:nvPicPr>
        <p:blipFill>
          <a:blip r:embed="rId2"/>
          <a:stretch/>
        </p:blipFill>
        <p:spPr>
          <a:xfrm>
            <a:off x="1512360" y="5279760"/>
            <a:ext cx="1127520" cy="1127520"/>
          </a:xfrm>
          <a:prstGeom prst="rect">
            <a:avLst/>
          </a:prstGeom>
          <a:ln>
            <a:noFill/>
          </a:ln>
        </p:spPr>
      </p:pic>
      <p:pic>
        <p:nvPicPr>
          <p:cNvPr id="347" name="" descr=""/>
          <p:cNvPicPr/>
          <p:nvPr/>
        </p:nvPicPr>
        <p:blipFill>
          <a:blip r:embed="rId3"/>
          <a:stretch/>
        </p:blipFill>
        <p:spPr>
          <a:xfrm>
            <a:off x="1656360" y="4032000"/>
            <a:ext cx="1060920" cy="1060920"/>
          </a:xfrm>
          <a:prstGeom prst="rect">
            <a:avLst/>
          </a:prstGeom>
          <a:ln>
            <a:noFill/>
          </a:ln>
        </p:spPr>
      </p:pic>
      <p:pic>
        <p:nvPicPr>
          <p:cNvPr id="348" name="Picture 288_2" descr=""/>
          <p:cNvPicPr/>
          <p:nvPr/>
        </p:nvPicPr>
        <p:blipFill>
          <a:blip r:embed="rId4"/>
          <a:stretch/>
        </p:blipFill>
        <p:spPr>
          <a:xfrm>
            <a:off x="2083680" y="1764000"/>
            <a:ext cx="1626840" cy="683280"/>
          </a:xfrm>
          <a:prstGeom prst="rect">
            <a:avLst/>
          </a:prstGeom>
          <a:ln>
            <a:noFill/>
          </a:ln>
        </p:spPr>
      </p:pic>
      <p:pic>
        <p:nvPicPr>
          <p:cNvPr id="349" name="Picture 412_0" descr=""/>
          <p:cNvPicPr/>
          <p:nvPr/>
        </p:nvPicPr>
        <p:blipFill>
          <a:blip r:embed="rId5"/>
          <a:stretch/>
        </p:blipFill>
        <p:spPr>
          <a:xfrm>
            <a:off x="4593960" y="3161520"/>
            <a:ext cx="1339560" cy="1459080"/>
          </a:xfrm>
          <a:prstGeom prst="rect">
            <a:avLst/>
          </a:prstGeom>
          <a:ln>
            <a:noFill/>
          </a:ln>
        </p:spPr>
      </p:pic>
      <p:pic>
        <p:nvPicPr>
          <p:cNvPr id="350" name="Picture 413_0" descr=""/>
          <p:cNvPicPr/>
          <p:nvPr/>
        </p:nvPicPr>
        <p:blipFill>
          <a:blip r:embed="rId6"/>
          <a:stretch/>
        </p:blipFill>
        <p:spPr>
          <a:xfrm>
            <a:off x="5407200" y="2628000"/>
            <a:ext cx="891720" cy="454320"/>
          </a:xfrm>
          <a:prstGeom prst="rect">
            <a:avLst/>
          </a:prstGeom>
          <a:ln>
            <a:noFill/>
          </a:ln>
        </p:spPr>
      </p:pic>
      <p:pic>
        <p:nvPicPr>
          <p:cNvPr id="351" name="Picture 414_0" descr=""/>
          <p:cNvPicPr/>
          <p:nvPr/>
        </p:nvPicPr>
        <p:blipFill>
          <a:blip r:embed="rId7"/>
          <a:stretch/>
        </p:blipFill>
        <p:spPr>
          <a:xfrm>
            <a:off x="6588000" y="2743560"/>
            <a:ext cx="561600" cy="608760"/>
          </a:xfrm>
          <a:prstGeom prst="rect">
            <a:avLst/>
          </a:prstGeom>
          <a:ln>
            <a:noFill/>
          </a:ln>
        </p:spPr>
      </p:pic>
      <p:pic>
        <p:nvPicPr>
          <p:cNvPr id="352" name="Picture 415_0" descr=""/>
          <p:cNvPicPr/>
          <p:nvPr/>
        </p:nvPicPr>
        <p:blipFill>
          <a:blip r:embed="rId8"/>
          <a:stretch/>
        </p:blipFill>
        <p:spPr>
          <a:xfrm>
            <a:off x="4535280" y="5374800"/>
            <a:ext cx="619560" cy="699120"/>
          </a:xfrm>
          <a:prstGeom prst="rect">
            <a:avLst/>
          </a:prstGeom>
          <a:ln>
            <a:noFill/>
          </a:ln>
        </p:spPr>
      </p:pic>
      <p:pic>
        <p:nvPicPr>
          <p:cNvPr id="353" name="Picture 416_0" descr=""/>
          <p:cNvPicPr/>
          <p:nvPr/>
        </p:nvPicPr>
        <p:blipFill>
          <a:blip r:embed="rId9"/>
          <a:stretch/>
        </p:blipFill>
        <p:spPr>
          <a:xfrm>
            <a:off x="4927680" y="5995440"/>
            <a:ext cx="745200" cy="807840"/>
          </a:xfrm>
          <a:prstGeom prst="rect">
            <a:avLst/>
          </a:prstGeom>
          <a:ln>
            <a:noFill/>
          </a:ln>
        </p:spPr>
      </p:pic>
      <p:pic>
        <p:nvPicPr>
          <p:cNvPr id="354" name="Picture 417_0" descr=""/>
          <p:cNvPicPr/>
          <p:nvPr/>
        </p:nvPicPr>
        <p:blipFill>
          <a:blip r:embed="rId10"/>
          <a:stretch/>
        </p:blipFill>
        <p:spPr>
          <a:xfrm>
            <a:off x="5650200" y="5573880"/>
            <a:ext cx="952560" cy="1032840"/>
          </a:xfrm>
          <a:prstGeom prst="rect">
            <a:avLst/>
          </a:prstGeom>
          <a:ln>
            <a:noFill/>
          </a:ln>
        </p:spPr>
      </p:pic>
      <p:pic>
        <p:nvPicPr>
          <p:cNvPr id="355" name="Picture 418_0" descr=""/>
          <p:cNvPicPr/>
          <p:nvPr/>
        </p:nvPicPr>
        <p:blipFill>
          <a:blip r:embed="rId11"/>
          <a:stretch/>
        </p:blipFill>
        <p:spPr>
          <a:xfrm>
            <a:off x="4435200" y="4662360"/>
            <a:ext cx="573480" cy="546480"/>
          </a:xfrm>
          <a:prstGeom prst="rect">
            <a:avLst/>
          </a:prstGeom>
          <a:ln>
            <a:noFill/>
          </a:ln>
        </p:spPr>
      </p:pic>
      <p:pic>
        <p:nvPicPr>
          <p:cNvPr id="356" name="Picture 5_0" descr="A picture containing text, parking, screenshot&#10;&#10;Description automatically generated"/>
          <p:cNvPicPr/>
          <p:nvPr/>
        </p:nvPicPr>
        <p:blipFill>
          <a:blip r:embed="rId12"/>
          <a:stretch/>
        </p:blipFill>
        <p:spPr>
          <a:xfrm>
            <a:off x="6562080" y="4998600"/>
            <a:ext cx="1177200" cy="1920600"/>
          </a:xfrm>
          <a:prstGeom prst="rect">
            <a:avLst/>
          </a:prstGeom>
          <a:ln>
            <a:noFill/>
          </a:ln>
        </p:spPr>
      </p:pic>
      <p:pic>
        <p:nvPicPr>
          <p:cNvPr id="357" name="Picture 2_0" descr="POS sistemos - StrongPoint"/>
          <p:cNvPicPr/>
          <p:nvPr/>
        </p:nvPicPr>
        <p:blipFill>
          <a:blip r:embed="rId13"/>
          <a:stretch/>
        </p:blipFill>
        <p:spPr>
          <a:xfrm>
            <a:off x="5137200" y="4701960"/>
            <a:ext cx="1219320" cy="893520"/>
          </a:xfrm>
          <a:prstGeom prst="rect">
            <a:avLst/>
          </a:prstGeom>
          <a:ln>
            <a:noFill/>
          </a:ln>
        </p:spPr>
      </p:pic>
      <p:pic>
        <p:nvPicPr>
          <p:cNvPr id="358" name="Picture 4_0" descr="A picture containing text&#10;&#10;Description automatically generated"/>
          <p:cNvPicPr/>
          <p:nvPr/>
        </p:nvPicPr>
        <p:blipFill>
          <a:blip r:embed="rId14"/>
          <a:stretch/>
        </p:blipFill>
        <p:spPr>
          <a:xfrm>
            <a:off x="6257520" y="3353040"/>
            <a:ext cx="1193760" cy="1794240"/>
          </a:xfrm>
          <a:prstGeom prst="rect">
            <a:avLst/>
          </a:prstGeom>
          <a:ln>
            <a:noFill/>
          </a:ln>
        </p:spPr>
      </p:pic>
      <p:sp>
        <p:nvSpPr>
          <p:cNvPr id="359" name="CustomShape 2"/>
          <p:cNvSpPr/>
          <p:nvPr/>
        </p:nvSpPr>
        <p:spPr>
          <a:xfrm>
            <a:off x="4660560" y="1872000"/>
            <a:ext cx="268272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b44128"/>
                </a:solidFill>
                <a:latin typeface="Arial"/>
                <a:ea typeface="DejaVu Sans"/>
              </a:rPr>
              <a:t>JHIM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b44128"/>
                </a:solidFill>
                <a:latin typeface="Arial"/>
                <a:ea typeface="DejaVu Sans"/>
              </a:rPr>
              <a:t>Java Hardware Interface Manager</a:t>
            </a:r>
            <a:endParaRPr b="0" lang="it-IT" sz="1200" spc="-1" strike="noStrike">
              <a:latin typeface="Arial"/>
            </a:endParaRPr>
          </a:p>
        </p:txBody>
      </p:sp>
      <p:pic>
        <p:nvPicPr>
          <p:cNvPr id="360" name="Picture 289_2" descr=""/>
          <p:cNvPicPr/>
          <p:nvPr/>
        </p:nvPicPr>
        <p:blipFill>
          <a:blip r:embed="rId15"/>
          <a:stretch/>
        </p:blipFill>
        <p:spPr>
          <a:xfrm>
            <a:off x="1008000" y="1692000"/>
            <a:ext cx="809640" cy="809640"/>
          </a:xfrm>
          <a:prstGeom prst="rect">
            <a:avLst/>
          </a:prstGeom>
          <a:ln>
            <a:noFill/>
          </a:ln>
        </p:spPr>
      </p:pic>
      <p:pic>
        <p:nvPicPr>
          <p:cNvPr id="361" name="Picture 289_3" descr=""/>
          <p:cNvPicPr/>
          <p:nvPr/>
        </p:nvPicPr>
        <p:blipFill>
          <a:blip r:embed="rId16"/>
          <a:stretch/>
        </p:blipFill>
        <p:spPr>
          <a:xfrm>
            <a:off x="9269640" y="1656000"/>
            <a:ext cx="881640" cy="881640"/>
          </a:xfrm>
          <a:prstGeom prst="rect">
            <a:avLst/>
          </a:prstGeom>
          <a:ln>
            <a:noFill/>
          </a:ln>
        </p:spPr>
      </p:pic>
      <p:sp>
        <p:nvSpPr>
          <p:cNvPr id="362" name="CustomShape 3"/>
          <p:cNvSpPr/>
          <p:nvPr/>
        </p:nvSpPr>
        <p:spPr>
          <a:xfrm>
            <a:off x="540000" y="1512000"/>
            <a:ext cx="3455280" cy="5111280"/>
          </a:xfrm>
          <a:prstGeom prst="rect">
            <a:avLst/>
          </a:prstGeom>
          <a:solidFill>
            <a:srgbClr val="b3cac7">
              <a:alpha val="2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4"/>
          <p:cNvSpPr/>
          <p:nvPr/>
        </p:nvSpPr>
        <p:spPr>
          <a:xfrm>
            <a:off x="4320000" y="1512000"/>
            <a:ext cx="3455280" cy="5111280"/>
          </a:xfrm>
          <a:prstGeom prst="rect">
            <a:avLst/>
          </a:prstGeom>
          <a:solidFill>
            <a:srgbClr val="b3cac7">
              <a:alpha val="2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5"/>
          <p:cNvSpPr/>
          <p:nvPr/>
        </p:nvSpPr>
        <p:spPr>
          <a:xfrm>
            <a:off x="1008000" y="1080000"/>
            <a:ext cx="280728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Retailer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HQ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Application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65" name="CustomShape 6"/>
          <p:cNvSpPr/>
          <p:nvPr/>
        </p:nvSpPr>
        <p:spPr>
          <a:xfrm>
            <a:off x="4932360" y="1080000"/>
            <a:ext cx="18792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POS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Peripherals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66" name="CustomShape 7"/>
          <p:cNvSpPr/>
          <p:nvPr/>
        </p:nvSpPr>
        <p:spPr>
          <a:xfrm>
            <a:off x="8448120" y="1036080"/>
            <a:ext cx="242316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Third party application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367" name="Picture 385_1" descr=""/>
          <p:cNvPicPr/>
          <p:nvPr/>
        </p:nvPicPr>
        <p:blipFill>
          <a:blip r:embed="rId17"/>
          <a:stretch/>
        </p:blipFill>
        <p:spPr>
          <a:xfrm>
            <a:off x="10119240" y="2943360"/>
            <a:ext cx="845640" cy="914760"/>
          </a:xfrm>
          <a:prstGeom prst="rect">
            <a:avLst/>
          </a:prstGeom>
          <a:ln>
            <a:noFill/>
          </a:ln>
        </p:spPr>
      </p:pic>
      <p:pic>
        <p:nvPicPr>
          <p:cNvPr id="368" name="" descr=""/>
          <p:cNvPicPr/>
          <p:nvPr/>
        </p:nvPicPr>
        <p:blipFill>
          <a:blip r:embed="rId18"/>
          <a:stretch/>
        </p:blipFill>
        <p:spPr>
          <a:xfrm>
            <a:off x="8496000" y="2750760"/>
            <a:ext cx="1136520" cy="1136520"/>
          </a:xfrm>
          <a:prstGeom prst="rect">
            <a:avLst/>
          </a:prstGeom>
          <a:ln>
            <a:noFill/>
          </a:ln>
        </p:spPr>
      </p:pic>
      <p:pic>
        <p:nvPicPr>
          <p:cNvPr id="369" name="" descr=""/>
          <p:cNvPicPr/>
          <p:nvPr/>
        </p:nvPicPr>
        <p:blipFill>
          <a:blip r:embed="rId19"/>
          <a:stretch/>
        </p:blipFill>
        <p:spPr>
          <a:xfrm>
            <a:off x="9288000" y="4032000"/>
            <a:ext cx="1058040" cy="1027440"/>
          </a:xfrm>
          <a:prstGeom prst="rect">
            <a:avLst/>
          </a:prstGeom>
          <a:ln>
            <a:noFill/>
          </a:ln>
        </p:spPr>
      </p:pic>
      <p:sp>
        <p:nvSpPr>
          <p:cNvPr id="370" name="CustomShape 8"/>
          <p:cNvSpPr/>
          <p:nvPr/>
        </p:nvSpPr>
        <p:spPr>
          <a:xfrm>
            <a:off x="7992000" y="1584000"/>
            <a:ext cx="3455280" cy="5111280"/>
          </a:xfrm>
          <a:prstGeom prst="rect">
            <a:avLst/>
          </a:prstGeom>
          <a:solidFill>
            <a:srgbClr val="b3cac7">
              <a:alpha val="2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Four API categories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372" name="" descr=""/>
          <p:cNvPicPr/>
          <p:nvPr/>
        </p:nvPicPr>
        <p:blipFill>
          <a:blip r:embed="rId1"/>
          <a:stretch/>
        </p:blipFill>
        <p:spPr>
          <a:xfrm>
            <a:off x="222120" y="2808720"/>
            <a:ext cx="2225880" cy="791280"/>
          </a:xfrm>
          <a:prstGeom prst="rect">
            <a:avLst/>
          </a:prstGeom>
          <a:ln>
            <a:noFill/>
          </a:ln>
        </p:spPr>
      </p:pic>
      <p:sp>
        <p:nvSpPr>
          <p:cNvPr id="373" name="CustomShape 2"/>
          <p:cNvSpPr/>
          <p:nvPr/>
        </p:nvSpPr>
        <p:spPr>
          <a:xfrm>
            <a:off x="2232000" y="1876680"/>
            <a:ext cx="9864000" cy="287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 fontScale="97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Memphis export the following API categories: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FEED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the Memphis with data (Catalog, Prices, Promotion, groups…)</a:t>
            </a:r>
            <a:br/>
            <a:r>
              <a:rPr b="0" lang="en-US" sz="2000" spc="-1" strike="noStrike">
                <a:solidFill>
                  <a:srgbClr val="141e50"/>
                </a:solidFill>
                <a:latin typeface="Verdana"/>
              </a:rPr>
              <a:t> </a:t>
            </a:r>
            <a:endParaRPr b="0" lang="it-IT" sz="20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RESEND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via Message Queue a specific transaction period</a:t>
            </a:r>
            <a:br/>
            <a:r>
              <a:rPr b="0" lang="en-US" sz="2000" spc="-1" strike="noStrike">
                <a:solidFill>
                  <a:srgbClr val="141e50"/>
                </a:solidFill>
                <a:latin typeface="Verdana"/>
              </a:rPr>
              <a:t> </a:t>
            </a:r>
            <a:endParaRPr b="0" lang="it-IT" sz="20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CALCULATE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price and discounts of a cart (cart can be parked and resumed 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from any touch point)</a:t>
            </a:r>
            <a:br/>
            <a:r>
              <a:rPr b="0" lang="en-US" sz="2000" spc="-1" strike="noStrike">
                <a:solidFill>
                  <a:srgbClr val="141e50"/>
                </a:solidFill>
                <a:latin typeface="Verdana"/>
              </a:rPr>
              <a:t> </a:t>
            </a:r>
            <a:endParaRPr b="0" lang="it-IT" sz="20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PRICE INQUIRY 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utilized by third parties Price Checker</a:t>
            </a:r>
            <a:endParaRPr b="0" lang="it-IT" sz="20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Security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2808000" y="1512000"/>
            <a:ext cx="9071280" cy="46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 fontScale="80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Normally Retail application are running in a protected network.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Following indication of a Third Party Audit we are working </a:t>
            </a:r>
            <a:br/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on the following aspects: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- Remove all the JAR files deprecated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- Update components to the latest available version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Artemis 2.37</a:t>
            </a:r>
            <a:br/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commos-collections to 4.4+</a:t>
            </a:r>
            <a:br/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upgrade Gson library to 2.8.9+</a:t>
            </a:r>
            <a:br/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enforce SSL/TLS acceptors</a:t>
            </a:r>
            <a:br/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update to jetty 12</a:t>
            </a:r>
            <a:br/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update to Java 17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API access are provided via token authentication.</a:t>
            </a:r>
            <a:br/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Artemis supports communication encryption that we currently are not using considering it over killing.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376" name="" descr=""/>
          <p:cNvPicPr/>
          <p:nvPr/>
        </p:nvPicPr>
        <p:blipFill>
          <a:blip r:embed="rId1"/>
          <a:stretch/>
        </p:blipFill>
        <p:spPr>
          <a:xfrm>
            <a:off x="411480" y="2304000"/>
            <a:ext cx="2035800" cy="20358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Scalability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2808000" y="1512000"/>
            <a:ext cx="9071280" cy="46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 fontScale="97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As described, the POS has all the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data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and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logic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deployed locally.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A large number of POS connected to the same server might delay local price update or transaction collection but it will not impact sales performance.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In any case, the architecture allow Scalability strategy depending on the bottleneck:</a:t>
            </a:r>
            <a:br/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processing speed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(CPU or Memory) can be solved distributing 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Docker container on more servers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network traffic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can be reduced installing Store servers on the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bigger 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stores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	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379" name="" descr=""/>
          <p:cNvPicPr/>
          <p:nvPr/>
        </p:nvPicPr>
        <p:blipFill>
          <a:blip r:embed="rId1"/>
          <a:stretch/>
        </p:blipFill>
        <p:spPr>
          <a:xfrm>
            <a:off x="504000" y="2088000"/>
            <a:ext cx="1737360" cy="17373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Deployment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381" name="" descr=""/>
          <p:cNvPicPr/>
          <p:nvPr/>
        </p:nvPicPr>
        <p:blipFill>
          <a:blip r:embed="rId1"/>
          <a:stretch/>
        </p:blipFill>
        <p:spPr>
          <a:xfrm>
            <a:off x="1024200" y="3852000"/>
            <a:ext cx="1135440" cy="1134720"/>
          </a:xfrm>
          <a:prstGeom prst="rect">
            <a:avLst/>
          </a:prstGeom>
          <a:ln>
            <a:noFill/>
          </a:ln>
        </p:spPr>
      </p:pic>
      <p:sp>
        <p:nvSpPr>
          <p:cNvPr id="382" name="CustomShape 2"/>
          <p:cNvSpPr/>
          <p:nvPr/>
        </p:nvSpPr>
        <p:spPr>
          <a:xfrm>
            <a:off x="288000" y="2160000"/>
            <a:ext cx="3887640" cy="121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c9211e"/>
                </a:solidFill>
                <a:latin typeface="Arial"/>
                <a:ea typeface="DejaVu Sans"/>
              </a:rPr>
              <a:t>Configuration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333333"/>
                </a:solidFill>
                <a:latin typeface="Arial"/>
                <a:ea typeface="DejaVu Sans"/>
              </a:rPr>
              <a:t>- </a:t>
            </a:r>
            <a:r>
              <a:rPr b="0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Company</a:t>
            </a:r>
            <a:r>
              <a:rPr b="0" lang="it-IT" sz="1600" spc="-1" strike="noStrike">
                <a:solidFill>
                  <a:srgbClr val="333333"/>
                </a:solidFill>
                <a:latin typeface="Arial"/>
                <a:ea typeface="DejaVu Sans"/>
              </a:rPr>
              <a:t>, logo, </a:t>
            </a:r>
            <a:r>
              <a:rPr b="0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store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- Device type and peripherals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- Define Department, tender, VAT….</a:t>
            </a:r>
            <a:endParaRPr b="0" lang="it-IT" sz="1600" spc="-1" strike="noStrike">
              <a:latin typeface="Arial"/>
            </a:endParaRPr>
          </a:p>
        </p:txBody>
      </p:sp>
      <p:pic>
        <p:nvPicPr>
          <p:cNvPr id="383" name="" descr=""/>
          <p:cNvPicPr/>
          <p:nvPr/>
        </p:nvPicPr>
        <p:blipFill>
          <a:blip r:embed="rId2"/>
          <a:stretch/>
        </p:blipFill>
        <p:spPr>
          <a:xfrm>
            <a:off x="4680000" y="3924000"/>
            <a:ext cx="1643040" cy="1547280"/>
          </a:xfrm>
          <a:prstGeom prst="rect">
            <a:avLst/>
          </a:prstGeom>
          <a:ln>
            <a:noFill/>
          </a:ln>
        </p:spPr>
      </p:pic>
      <p:sp>
        <p:nvSpPr>
          <p:cNvPr id="384" name="CustomShape 3"/>
          <p:cNvSpPr/>
          <p:nvPr/>
        </p:nvSpPr>
        <p:spPr>
          <a:xfrm>
            <a:off x="4248000" y="2196000"/>
            <a:ext cx="3815280" cy="144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c9211e"/>
                </a:solidFill>
                <a:latin typeface="Arial"/>
                <a:ea typeface="DejaVu Sans"/>
              </a:rPr>
              <a:t>Store Server Setup (if any)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- </a:t>
            </a:r>
            <a:r>
              <a:rPr b="0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install Debian ISO</a:t>
            </a:r>
            <a:br/>
            <a:r>
              <a:rPr b="0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- install ecli package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- run ecli setup with store # as parm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</p:txBody>
      </p:sp>
      <p:pic>
        <p:nvPicPr>
          <p:cNvPr id="385" name="" descr=""/>
          <p:cNvPicPr/>
          <p:nvPr/>
        </p:nvPicPr>
        <p:blipFill>
          <a:blip r:embed="rId3"/>
          <a:stretch/>
        </p:blipFill>
        <p:spPr>
          <a:xfrm>
            <a:off x="8640000" y="4032000"/>
            <a:ext cx="1353960" cy="1275480"/>
          </a:xfrm>
          <a:prstGeom prst="rect">
            <a:avLst/>
          </a:prstGeom>
          <a:ln>
            <a:noFill/>
          </a:ln>
        </p:spPr>
      </p:pic>
      <p:pic>
        <p:nvPicPr>
          <p:cNvPr id="386" name="" descr=""/>
          <p:cNvPicPr/>
          <p:nvPr/>
        </p:nvPicPr>
        <p:blipFill>
          <a:blip r:embed="rId4"/>
          <a:stretch/>
        </p:blipFill>
        <p:spPr>
          <a:xfrm>
            <a:off x="10284480" y="4104000"/>
            <a:ext cx="1149480" cy="1095120"/>
          </a:xfrm>
          <a:prstGeom prst="rect">
            <a:avLst/>
          </a:prstGeom>
          <a:ln>
            <a:noFill/>
          </a:ln>
        </p:spPr>
      </p:pic>
      <p:sp>
        <p:nvSpPr>
          <p:cNvPr id="387" name="CustomShape 4"/>
          <p:cNvSpPr/>
          <p:nvPr/>
        </p:nvSpPr>
        <p:spPr>
          <a:xfrm>
            <a:off x="8352000" y="2196000"/>
            <a:ext cx="3815280" cy="144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c9211e"/>
                </a:solidFill>
                <a:latin typeface="Arial"/>
                <a:ea typeface="DejaVu Sans"/>
              </a:rPr>
              <a:t>POS &amp; SCO Setup 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- </a:t>
            </a:r>
            <a:r>
              <a:rPr b="0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Boot from Installation USB key</a:t>
            </a:r>
            <a:br/>
            <a:r>
              <a:rPr b="0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- Assign IP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333333"/>
                </a:solidFill>
                <a:latin typeface="Arial"/>
                <a:ea typeface="DejaVu Sans"/>
              </a:rPr>
              <a:t>- Enter server IP and Device ID</a:t>
            </a:r>
            <a:br/>
            <a:endParaRPr b="0" lang="it-IT" sz="1600" spc="-1" strike="noStrike">
              <a:latin typeface="Arial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5"/>
          <a:stretch/>
        </p:blipFill>
        <p:spPr>
          <a:xfrm>
            <a:off x="1458000" y="1152000"/>
            <a:ext cx="774000" cy="774000"/>
          </a:xfrm>
          <a:prstGeom prst="rect">
            <a:avLst/>
          </a:prstGeom>
          <a:ln>
            <a:noFill/>
          </a:ln>
        </p:spPr>
      </p:pic>
      <p:pic>
        <p:nvPicPr>
          <p:cNvPr id="389" name="" descr=""/>
          <p:cNvPicPr/>
          <p:nvPr/>
        </p:nvPicPr>
        <p:blipFill>
          <a:blip r:embed="rId6"/>
          <a:stretch/>
        </p:blipFill>
        <p:spPr>
          <a:xfrm>
            <a:off x="5317560" y="1035360"/>
            <a:ext cx="802440" cy="802440"/>
          </a:xfrm>
          <a:prstGeom prst="rect">
            <a:avLst/>
          </a:prstGeom>
          <a:ln>
            <a:noFill/>
          </a:ln>
        </p:spPr>
      </p:pic>
      <p:pic>
        <p:nvPicPr>
          <p:cNvPr id="390" name="" descr=""/>
          <p:cNvPicPr/>
          <p:nvPr/>
        </p:nvPicPr>
        <p:blipFill>
          <a:blip r:embed="rId7"/>
          <a:stretch/>
        </p:blipFill>
        <p:spPr>
          <a:xfrm>
            <a:off x="9430200" y="1107360"/>
            <a:ext cx="793800" cy="7938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Software Distribution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392" name="" descr=""/>
          <p:cNvPicPr/>
          <p:nvPr/>
        </p:nvPicPr>
        <p:blipFill>
          <a:blip r:embed="rId1"/>
          <a:stretch/>
        </p:blipFill>
        <p:spPr>
          <a:xfrm>
            <a:off x="360000" y="1080000"/>
            <a:ext cx="4833360" cy="2559600"/>
          </a:xfrm>
          <a:prstGeom prst="rect">
            <a:avLst/>
          </a:prstGeom>
          <a:ln>
            <a:noFill/>
          </a:ln>
        </p:spPr>
      </p:pic>
      <p:sp>
        <p:nvSpPr>
          <p:cNvPr id="393" name="CustomShape 2"/>
          <p:cNvSpPr/>
          <p:nvPr/>
        </p:nvSpPr>
        <p:spPr>
          <a:xfrm>
            <a:off x="5472000" y="1296000"/>
            <a:ext cx="6185880" cy="22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New versions are made available by Elvispos on the GOLD machine.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A dashboard allows to determine which nodes to update (test lab, pilot, and then rollout) while having complete visibility of the installed versions.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394" name="" descr=""/>
          <p:cNvPicPr/>
          <p:nvPr/>
        </p:nvPicPr>
        <p:blipFill>
          <a:blip r:embed="rId2"/>
          <a:stretch/>
        </p:blipFill>
        <p:spPr>
          <a:xfrm>
            <a:off x="4104000" y="3816000"/>
            <a:ext cx="7337880" cy="2351520"/>
          </a:xfrm>
          <a:prstGeom prst="rect">
            <a:avLst/>
          </a:prstGeom>
          <a:ln>
            <a:noFill/>
          </a:ln>
        </p:spPr>
      </p:pic>
      <p:pic>
        <p:nvPicPr>
          <p:cNvPr id="395" name="" descr=""/>
          <p:cNvPicPr/>
          <p:nvPr/>
        </p:nvPicPr>
        <p:blipFill>
          <a:blip r:embed="rId3"/>
          <a:stretch/>
        </p:blipFill>
        <p:spPr>
          <a:xfrm>
            <a:off x="940680" y="4723560"/>
            <a:ext cx="2293200" cy="18223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838080" y="16200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Software distribution process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4824000" y="1224360"/>
            <a:ext cx="6761880" cy="474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 fontScale="91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The SILVER server updates itself with the information published on the GOLD server using the manually executed ecli sync command.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The dashboard allows you to schedule the update of a store server and the master checkout.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The appropriate table indicates for which node the software update is available.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During the nightly reboot, the software maintenance procedure sequentially aligns: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Datamodel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Parameters</a:t>
            </a:r>
            <a:endParaRPr b="0" lang="it-IT" sz="2000" spc="-1" strike="noStrike">
              <a:latin typeface="Arial"/>
            </a:endParaRPr>
          </a:p>
          <a:p>
            <a:pPr marL="216000" indent="-21348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Software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The node notifies you via the transaction log that the alignment has been completed.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398" name="" descr=""/>
          <p:cNvPicPr/>
          <p:nvPr/>
        </p:nvPicPr>
        <p:blipFill>
          <a:blip r:embed="rId1"/>
          <a:stretch/>
        </p:blipFill>
        <p:spPr>
          <a:xfrm>
            <a:off x="306360" y="1008000"/>
            <a:ext cx="4583520" cy="48823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" descr=""/>
          <p:cNvPicPr/>
          <p:nvPr/>
        </p:nvPicPr>
        <p:blipFill>
          <a:blip r:embed="rId1"/>
          <a:stretch/>
        </p:blipFill>
        <p:spPr>
          <a:xfrm>
            <a:off x="4116960" y="1728000"/>
            <a:ext cx="3946320" cy="303624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2957400" y="1157400"/>
            <a:ext cx="6761880" cy="474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Prepararsi sui temi fiscali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Spiegare coem si lavora in team remoti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Integration: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- articoli e promo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Arial"/>
                <a:ea typeface="DejaVu Sans"/>
              </a:rPr>
              <a:t>- vendite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Agenda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4068000" y="1368000"/>
            <a:ext cx="5255280" cy="42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 fontScale="91000"/>
          </a:bodyPr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System Overview</a:t>
            </a:r>
            <a:endParaRPr b="0" lang="it-IT" sz="2600" spc="-1" strike="noStrike">
              <a:latin typeface="Arial"/>
            </a:endParaRPr>
          </a:p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Architecture principles</a:t>
            </a:r>
            <a:endParaRPr b="0" lang="it-IT" sz="2600" spc="-1" strike="noStrike">
              <a:latin typeface="Arial"/>
            </a:endParaRPr>
          </a:p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High level architecture </a:t>
            </a:r>
            <a:endParaRPr b="0" lang="it-IT" sz="2600" spc="-1" strike="noStrike">
              <a:latin typeface="Arial"/>
            </a:endParaRPr>
          </a:p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Store architecture</a:t>
            </a:r>
            <a:endParaRPr b="0" lang="it-IT" sz="2600" spc="-1" strike="noStrike">
              <a:latin typeface="Arial"/>
            </a:endParaRPr>
          </a:p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Central platform</a:t>
            </a:r>
            <a:endParaRPr b="0" lang="it-IT" sz="2600" spc="-1" strike="noStrike">
              <a:latin typeface="Arial"/>
            </a:endParaRPr>
          </a:p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Data flow</a:t>
            </a:r>
            <a:endParaRPr b="0" lang="it-IT" sz="2600" spc="-1" strike="noStrike">
              <a:latin typeface="Arial"/>
            </a:endParaRPr>
          </a:p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Integration architecture</a:t>
            </a:r>
            <a:endParaRPr b="0" lang="it-IT" sz="2600" spc="-1" strike="noStrike">
              <a:latin typeface="Arial"/>
            </a:endParaRPr>
          </a:p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Security</a:t>
            </a:r>
            <a:endParaRPr b="0" lang="it-IT" sz="2600" spc="-1" strike="noStrike">
              <a:latin typeface="Arial"/>
            </a:endParaRPr>
          </a:p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Scalability</a:t>
            </a:r>
            <a:endParaRPr b="0" lang="it-IT" sz="2600" spc="-1" strike="noStrike">
              <a:latin typeface="Arial"/>
            </a:endParaRPr>
          </a:p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Deployment</a:t>
            </a:r>
            <a:endParaRPr b="0" lang="it-IT" sz="2600" spc="-1" strike="noStrike">
              <a:latin typeface="Arial"/>
            </a:endParaRPr>
          </a:p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Software distribution</a:t>
            </a:r>
            <a:endParaRPr b="0" lang="it-IT" sz="2600" spc="-1" strike="noStrike">
              <a:latin typeface="Arial"/>
            </a:endParaRPr>
          </a:p>
          <a:p>
            <a:pPr marL="216000" indent="-2088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600" spc="-1" strike="noStrike">
                <a:solidFill>
                  <a:srgbClr val="141e50"/>
                </a:solidFill>
                <a:latin typeface="Verdana"/>
                <a:ea typeface="DejaVu Sans"/>
              </a:rPr>
              <a:t>Q&amp;A</a:t>
            </a:r>
            <a:endParaRPr b="0" lang="it-IT" sz="26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600" spc="-1" strike="noStrike"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915480" y="2160000"/>
            <a:ext cx="2035800" cy="20358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System Overview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8676000" y="2124000"/>
            <a:ext cx="1141920" cy="1141920"/>
          </a:xfrm>
          <a:prstGeom prst="rect">
            <a:avLst/>
          </a:prstGeom>
          <a:ln>
            <a:noFill/>
          </a:ln>
        </p:spPr>
      </p:pic>
      <p:pic>
        <p:nvPicPr>
          <p:cNvPr id="257" name="" descr=""/>
          <p:cNvPicPr/>
          <p:nvPr/>
        </p:nvPicPr>
        <p:blipFill>
          <a:blip r:embed="rId2"/>
          <a:stretch/>
        </p:blipFill>
        <p:spPr>
          <a:xfrm>
            <a:off x="6589080" y="1945080"/>
            <a:ext cx="1402200" cy="1402200"/>
          </a:xfrm>
          <a:prstGeom prst="rect">
            <a:avLst/>
          </a:prstGeom>
          <a:ln>
            <a:noFill/>
          </a:ln>
        </p:spPr>
      </p:pic>
      <p:pic>
        <p:nvPicPr>
          <p:cNvPr id="258" name="" descr=""/>
          <p:cNvPicPr/>
          <p:nvPr/>
        </p:nvPicPr>
        <p:blipFill>
          <a:blip r:embed="rId3"/>
          <a:stretch/>
        </p:blipFill>
        <p:spPr>
          <a:xfrm>
            <a:off x="3085920" y="2016000"/>
            <a:ext cx="1583280" cy="1583280"/>
          </a:xfrm>
          <a:prstGeom prst="rect">
            <a:avLst/>
          </a:prstGeom>
          <a:ln>
            <a:noFill/>
          </a:ln>
        </p:spPr>
      </p:pic>
      <p:pic>
        <p:nvPicPr>
          <p:cNvPr id="259" name="Picture 9_0" descr=""/>
          <p:cNvPicPr/>
          <p:nvPr/>
        </p:nvPicPr>
        <p:blipFill>
          <a:blip r:embed="rId4"/>
          <a:stretch/>
        </p:blipFill>
        <p:spPr>
          <a:xfrm>
            <a:off x="288000" y="2985120"/>
            <a:ext cx="1007280" cy="1286280"/>
          </a:xfrm>
          <a:prstGeom prst="rect">
            <a:avLst/>
          </a:prstGeom>
          <a:ln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2196000" y="4428000"/>
            <a:ext cx="4139280" cy="20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/>
          </a:bodyPr>
          <a:p>
            <a:pPr marL="216000" indent="-2160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Organization Structure</a:t>
            </a:r>
            <a:endParaRPr b="0" lang="it-IT" sz="20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Parameter</a:t>
            </a:r>
            <a:endParaRPr b="0" lang="it-IT" sz="20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Software distribution </a:t>
            </a:r>
            <a:endParaRPr b="0" lang="it-IT" sz="20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Real time Transaction</a:t>
            </a:r>
            <a:endParaRPr b="0" lang="it-IT" sz="20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Web Reporting</a:t>
            </a:r>
            <a:endParaRPr b="0" lang="it-IT" sz="20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ERP - Back Office - BI Interface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6840000" y="3449160"/>
            <a:ext cx="107928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Optional</a:t>
            </a:r>
            <a:endParaRPr b="0" lang="it-IT" sz="1500" spc="-1" strike="noStrike">
              <a:latin typeface="Arial"/>
            </a:endParaRPr>
          </a:p>
        </p:txBody>
      </p:sp>
      <p:pic>
        <p:nvPicPr>
          <p:cNvPr id="262" name="" descr=""/>
          <p:cNvPicPr/>
          <p:nvPr/>
        </p:nvPicPr>
        <p:blipFill>
          <a:blip r:embed="rId5"/>
          <a:stretch/>
        </p:blipFill>
        <p:spPr>
          <a:xfrm>
            <a:off x="9901800" y="2108160"/>
            <a:ext cx="1149480" cy="1095120"/>
          </a:xfrm>
          <a:prstGeom prst="rect">
            <a:avLst/>
          </a:prstGeom>
          <a:ln>
            <a:noFill/>
          </a:ln>
        </p:spPr>
      </p:pic>
      <p:sp>
        <p:nvSpPr>
          <p:cNvPr id="263" name="CustomShape 4"/>
          <p:cNvSpPr/>
          <p:nvPr/>
        </p:nvSpPr>
        <p:spPr>
          <a:xfrm>
            <a:off x="7200000" y="4428000"/>
            <a:ext cx="3815280" cy="14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/>
          </a:bodyPr>
          <a:p>
            <a:pPr marL="216000" indent="-2160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Sales process</a:t>
            </a:r>
            <a:endParaRPr b="0" lang="it-IT" sz="20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Store Operation</a:t>
            </a:r>
            <a:endParaRPr b="0" lang="it-IT" sz="20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Local parameters</a:t>
            </a:r>
            <a:endParaRPr b="0" lang="it-IT" sz="2000" spc="-1" strike="noStrike"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141e5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Local reporting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6"/>
          <a:stretch/>
        </p:blipFill>
        <p:spPr>
          <a:xfrm>
            <a:off x="3458160" y="1008000"/>
            <a:ext cx="717120" cy="717120"/>
          </a:xfrm>
          <a:prstGeom prst="rect">
            <a:avLst/>
          </a:prstGeom>
          <a:ln>
            <a:noFill/>
          </a:ln>
        </p:spPr>
      </p:pic>
      <p:sp>
        <p:nvSpPr>
          <p:cNvPr id="265" name="CustomShape 5"/>
          <p:cNvSpPr/>
          <p:nvPr/>
        </p:nvSpPr>
        <p:spPr>
          <a:xfrm>
            <a:off x="2052000" y="1800000"/>
            <a:ext cx="3743280" cy="2016000"/>
          </a:xfrm>
          <a:prstGeom prst="rect">
            <a:avLst/>
          </a:prstGeom>
          <a:solidFill>
            <a:srgbClr val="b3cac7">
              <a:alpha val="2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6" name="" descr=""/>
          <p:cNvPicPr/>
          <p:nvPr/>
        </p:nvPicPr>
        <p:blipFill>
          <a:blip r:embed="rId7"/>
          <a:stretch/>
        </p:blipFill>
        <p:spPr>
          <a:xfrm>
            <a:off x="8640720" y="963360"/>
            <a:ext cx="719280" cy="719280"/>
          </a:xfrm>
          <a:prstGeom prst="rect">
            <a:avLst/>
          </a:prstGeom>
          <a:ln>
            <a:noFill/>
          </a:ln>
        </p:spPr>
      </p:pic>
      <p:sp>
        <p:nvSpPr>
          <p:cNvPr id="267" name="CustomShape 6"/>
          <p:cNvSpPr/>
          <p:nvPr/>
        </p:nvSpPr>
        <p:spPr>
          <a:xfrm>
            <a:off x="6408000" y="1728000"/>
            <a:ext cx="5112000" cy="2124000"/>
          </a:xfrm>
          <a:prstGeom prst="rect">
            <a:avLst/>
          </a:prstGeom>
          <a:solidFill>
            <a:srgbClr val="b3cac7">
              <a:alpha val="2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Architecture Principle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060000" y="1980000"/>
            <a:ext cx="9071280" cy="40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Built on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Open Source stack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based on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Robust components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 and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Modern Programming Language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Deployed under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Docker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to guarantee scalability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Business Continuity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its our compass on each technical decision:</a:t>
            </a:r>
            <a:br/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-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Distributed DB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and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logic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at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POS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level (offline protection)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-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Sanity check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on data IN to guarantee data integrity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- Controlled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Software Distribution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87120" y="1800000"/>
            <a:ext cx="2936160" cy="29361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High Level Architecture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2235960" y="3063960"/>
            <a:ext cx="1141920" cy="1141920"/>
          </a:xfrm>
          <a:prstGeom prst="rect">
            <a:avLst/>
          </a:prstGeom>
          <a:ln>
            <a:noFill/>
          </a:ln>
        </p:spPr>
      </p:pic>
      <p:pic>
        <p:nvPicPr>
          <p:cNvPr id="273" name="" descr=""/>
          <p:cNvPicPr/>
          <p:nvPr/>
        </p:nvPicPr>
        <p:blipFill>
          <a:blip r:embed="rId2"/>
          <a:stretch/>
        </p:blipFill>
        <p:spPr>
          <a:xfrm>
            <a:off x="8707680" y="3204000"/>
            <a:ext cx="1402200" cy="1402200"/>
          </a:xfrm>
          <a:prstGeom prst="rect">
            <a:avLst/>
          </a:prstGeom>
          <a:ln>
            <a:noFill/>
          </a:ln>
        </p:spPr>
      </p:pic>
      <p:pic>
        <p:nvPicPr>
          <p:cNvPr id="274" name="" descr=""/>
          <p:cNvPicPr/>
          <p:nvPr/>
        </p:nvPicPr>
        <p:blipFill>
          <a:blip r:embed="rId3"/>
          <a:stretch/>
        </p:blipFill>
        <p:spPr>
          <a:xfrm>
            <a:off x="5287680" y="3852000"/>
            <a:ext cx="1582200" cy="558360"/>
          </a:xfrm>
          <a:prstGeom prst="rect">
            <a:avLst/>
          </a:prstGeom>
          <a:ln>
            <a:noFill/>
          </a:ln>
        </p:spPr>
      </p:pic>
      <p:pic>
        <p:nvPicPr>
          <p:cNvPr id="275" name="" descr=""/>
          <p:cNvPicPr/>
          <p:nvPr/>
        </p:nvPicPr>
        <p:blipFill>
          <a:blip r:embed="rId4"/>
          <a:stretch/>
        </p:blipFill>
        <p:spPr>
          <a:xfrm>
            <a:off x="5352120" y="3276000"/>
            <a:ext cx="1229760" cy="503640"/>
          </a:xfrm>
          <a:prstGeom prst="rect">
            <a:avLst/>
          </a:prstGeom>
          <a:ln>
            <a:noFill/>
          </a:ln>
        </p:spPr>
      </p:pic>
      <p:pic>
        <p:nvPicPr>
          <p:cNvPr id="276" name="" descr=""/>
          <p:cNvPicPr/>
          <p:nvPr/>
        </p:nvPicPr>
        <p:blipFill>
          <a:blip r:embed="rId5"/>
          <a:stretch/>
        </p:blipFill>
        <p:spPr>
          <a:xfrm>
            <a:off x="5292000" y="2556000"/>
            <a:ext cx="1409400" cy="641880"/>
          </a:xfrm>
          <a:prstGeom prst="rect">
            <a:avLst/>
          </a:prstGeom>
          <a:ln>
            <a:noFill/>
          </a:ln>
        </p:spPr>
      </p:pic>
      <p:pic>
        <p:nvPicPr>
          <p:cNvPr id="277" name="" descr=""/>
          <p:cNvPicPr/>
          <p:nvPr/>
        </p:nvPicPr>
        <p:blipFill>
          <a:blip r:embed="rId6"/>
          <a:stretch/>
        </p:blipFill>
        <p:spPr>
          <a:xfrm>
            <a:off x="5220000" y="1944000"/>
            <a:ext cx="1587960" cy="558720"/>
          </a:xfrm>
          <a:prstGeom prst="rect">
            <a:avLst/>
          </a:prstGeom>
          <a:ln>
            <a:noFill/>
          </a:ln>
        </p:spPr>
      </p:pic>
      <p:pic>
        <p:nvPicPr>
          <p:cNvPr id="278" name="" descr=""/>
          <p:cNvPicPr/>
          <p:nvPr/>
        </p:nvPicPr>
        <p:blipFill>
          <a:blip r:embed="rId7"/>
          <a:stretch/>
        </p:blipFill>
        <p:spPr>
          <a:xfrm>
            <a:off x="8598960" y="2641320"/>
            <a:ext cx="1529280" cy="381960"/>
          </a:xfrm>
          <a:prstGeom prst="rect">
            <a:avLst/>
          </a:prstGeom>
          <a:ln>
            <a:noFill/>
          </a:ln>
        </p:spPr>
      </p:pic>
      <p:pic>
        <p:nvPicPr>
          <p:cNvPr id="279" name="" descr=""/>
          <p:cNvPicPr/>
          <p:nvPr/>
        </p:nvPicPr>
        <p:blipFill>
          <a:blip r:embed="rId8"/>
          <a:stretch/>
        </p:blipFill>
        <p:spPr>
          <a:xfrm>
            <a:off x="8622360" y="2093400"/>
            <a:ext cx="1528920" cy="410400"/>
          </a:xfrm>
          <a:prstGeom prst="rect">
            <a:avLst/>
          </a:prstGeom>
          <a:ln>
            <a:noFill/>
          </a:ln>
        </p:spPr>
      </p:pic>
      <p:pic>
        <p:nvPicPr>
          <p:cNvPr id="280" name="" descr=""/>
          <p:cNvPicPr/>
          <p:nvPr/>
        </p:nvPicPr>
        <p:blipFill>
          <a:blip r:embed="rId9"/>
          <a:stretch/>
        </p:blipFill>
        <p:spPr>
          <a:xfrm>
            <a:off x="2130120" y="2388600"/>
            <a:ext cx="1469160" cy="490680"/>
          </a:xfrm>
          <a:prstGeom prst="rect">
            <a:avLst/>
          </a:prstGeom>
          <a:ln>
            <a:noFill/>
          </a:ln>
        </p:spPr>
      </p:pic>
      <p:pic>
        <p:nvPicPr>
          <p:cNvPr id="281" name="" descr=""/>
          <p:cNvPicPr/>
          <p:nvPr/>
        </p:nvPicPr>
        <p:blipFill>
          <a:blip r:embed="rId10"/>
          <a:stretch/>
        </p:blipFill>
        <p:spPr>
          <a:xfrm>
            <a:off x="4145760" y="4644000"/>
            <a:ext cx="1212120" cy="1212120"/>
          </a:xfrm>
          <a:prstGeom prst="rect">
            <a:avLst/>
          </a:prstGeom>
          <a:ln>
            <a:noFill/>
          </a:ln>
        </p:spPr>
      </p:pic>
      <p:pic>
        <p:nvPicPr>
          <p:cNvPr id="282" name="" descr=""/>
          <p:cNvPicPr/>
          <p:nvPr/>
        </p:nvPicPr>
        <p:blipFill>
          <a:blip r:embed="rId11"/>
          <a:stretch/>
        </p:blipFill>
        <p:spPr>
          <a:xfrm>
            <a:off x="5503680" y="4716000"/>
            <a:ext cx="1042200" cy="1042200"/>
          </a:xfrm>
          <a:prstGeom prst="rect">
            <a:avLst/>
          </a:prstGeom>
          <a:ln>
            <a:noFill/>
          </a:ln>
        </p:spPr>
      </p:pic>
      <p:pic>
        <p:nvPicPr>
          <p:cNvPr id="283" name="" descr=""/>
          <p:cNvPicPr/>
          <p:nvPr/>
        </p:nvPicPr>
        <p:blipFill>
          <a:blip r:embed="rId12"/>
          <a:stretch/>
        </p:blipFill>
        <p:spPr>
          <a:xfrm>
            <a:off x="6677640" y="4572000"/>
            <a:ext cx="1380240" cy="1217880"/>
          </a:xfrm>
          <a:prstGeom prst="rect">
            <a:avLst/>
          </a:prstGeom>
          <a:ln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252000" y="2664000"/>
            <a:ext cx="1727280" cy="503280"/>
          </a:xfrm>
          <a:prstGeom prst="rect">
            <a:avLst/>
          </a:prstGeom>
          <a:solidFill>
            <a:srgbClr val="b4412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Device 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Manager</a:t>
            </a: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 (JHIM)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252000" y="3312000"/>
            <a:ext cx="1727280" cy="503280"/>
          </a:xfrm>
          <a:prstGeom prst="rect">
            <a:avLst/>
          </a:prstGeom>
          <a:solidFill>
            <a:srgbClr val="b4412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Transaction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manager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86" name="CustomShape 4"/>
          <p:cNvSpPr/>
          <p:nvPr/>
        </p:nvSpPr>
        <p:spPr>
          <a:xfrm>
            <a:off x="252000" y="3924000"/>
            <a:ext cx="1727280" cy="503280"/>
          </a:xfrm>
          <a:prstGeom prst="rect">
            <a:avLst/>
          </a:prstGeom>
          <a:solidFill>
            <a:srgbClr val="b4412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Promo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Engine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87" name="CustomShape 5"/>
          <p:cNvSpPr/>
          <p:nvPr/>
        </p:nvSpPr>
        <p:spPr>
          <a:xfrm>
            <a:off x="10224000" y="2700000"/>
            <a:ext cx="1727280" cy="503280"/>
          </a:xfrm>
          <a:prstGeom prst="rect">
            <a:avLst/>
          </a:prstGeom>
          <a:solidFill>
            <a:srgbClr val="b4412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Parameters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88" name="CustomShape 6"/>
          <p:cNvSpPr/>
          <p:nvPr/>
        </p:nvSpPr>
        <p:spPr>
          <a:xfrm>
            <a:off x="10224000" y="3348000"/>
            <a:ext cx="1727280" cy="503280"/>
          </a:xfrm>
          <a:prstGeom prst="rect">
            <a:avLst/>
          </a:prstGeom>
          <a:solidFill>
            <a:srgbClr val="b4412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Software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distribution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89" name="CustomShape 7"/>
          <p:cNvSpPr/>
          <p:nvPr/>
        </p:nvSpPr>
        <p:spPr>
          <a:xfrm>
            <a:off x="10224000" y="3960000"/>
            <a:ext cx="1727280" cy="503280"/>
          </a:xfrm>
          <a:prstGeom prst="rect">
            <a:avLst/>
          </a:prstGeom>
          <a:solidFill>
            <a:srgbClr val="b4412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Transaction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collection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90" name="CustomShape 8"/>
          <p:cNvSpPr/>
          <p:nvPr/>
        </p:nvSpPr>
        <p:spPr>
          <a:xfrm>
            <a:off x="10224000" y="4572000"/>
            <a:ext cx="1727280" cy="503280"/>
          </a:xfrm>
          <a:prstGeom prst="rect">
            <a:avLst/>
          </a:prstGeom>
          <a:solidFill>
            <a:srgbClr val="b4412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IN/OUT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Interface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91" name="CustomShape 9"/>
          <p:cNvSpPr/>
          <p:nvPr/>
        </p:nvSpPr>
        <p:spPr>
          <a:xfrm>
            <a:off x="36000" y="1728000"/>
            <a:ext cx="4031280" cy="4355280"/>
          </a:xfrm>
          <a:prstGeom prst="rect">
            <a:avLst/>
          </a:prstGeom>
          <a:solidFill>
            <a:srgbClr val="b3cac7">
              <a:alpha val="2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10"/>
          <p:cNvSpPr/>
          <p:nvPr/>
        </p:nvSpPr>
        <p:spPr>
          <a:xfrm>
            <a:off x="4104000" y="1728000"/>
            <a:ext cx="4031280" cy="4355280"/>
          </a:xfrm>
          <a:prstGeom prst="rect">
            <a:avLst/>
          </a:prstGeom>
          <a:solidFill>
            <a:srgbClr val="81aca6">
              <a:alpha val="2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11"/>
          <p:cNvSpPr/>
          <p:nvPr/>
        </p:nvSpPr>
        <p:spPr>
          <a:xfrm>
            <a:off x="8208000" y="1764000"/>
            <a:ext cx="3887280" cy="4355280"/>
          </a:xfrm>
          <a:prstGeom prst="rect">
            <a:avLst/>
          </a:prstGeom>
          <a:solidFill>
            <a:srgbClr val="50938a">
              <a:alpha val="2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12"/>
          <p:cNvSpPr/>
          <p:nvPr/>
        </p:nvSpPr>
        <p:spPr>
          <a:xfrm>
            <a:off x="4896000" y="1156680"/>
            <a:ext cx="221292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333333"/>
                </a:solidFill>
                <a:latin typeface="Arial"/>
                <a:ea typeface="DejaVu Sans"/>
              </a:rPr>
              <a:t>Common Stack</a:t>
            </a:r>
            <a:endParaRPr b="0" lang="it-IT" sz="22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38080" y="195480"/>
            <a:ext cx="10500840" cy="84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Store Architecture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2088000" y="1152000"/>
            <a:ext cx="8783280" cy="273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Data &amp; Logic are distributed at POS, SCO and kiosk to guarantee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offline functionality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.</a:t>
            </a:r>
            <a:br/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In-Store Server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its optional and it can be used when:</a:t>
            </a:r>
            <a:br/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- Back Office is not centralized or web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- POS network isolation its required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- Reporting or invoicing its required also when offline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- Cart calculation is required by third parties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297" name="" descr=""/>
          <p:cNvPicPr/>
          <p:nvPr/>
        </p:nvPicPr>
        <p:blipFill>
          <a:blip r:embed="rId1"/>
          <a:stretch/>
        </p:blipFill>
        <p:spPr>
          <a:xfrm>
            <a:off x="4908240" y="4392000"/>
            <a:ext cx="1643040" cy="1547280"/>
          </a:xfrm>
          <a:prstGeom prst="rect">
            <a:avLst/>
          </a:prstGeom>
          <a:ln>
            <a:noFill/>
          </a:ln>
        </p:spPr>
      </p:pic>
      <p:pic>
        <p:nvPicPr>
          <p:cNvPr id="298" name="" descr=""/>
          <p:cNvPicPr/>
          <p:nvPr/>
        </p:nvPicPr>
        <p:blipFill>
          <a:blip r:embed="rId2"/>
          <a:stretch/>
        </p:blipFill>
        <p:spPr>
          <a:xfrm>
            <a:off x="7285320" y="4644000"/>
            <a:ext cx="1353960" cy="1275480"/>
          </a:xfrm>
          <a:prstGeom prst="rect">
            <a:avLst/>
          </a:prstGeom>
          <a:ln>
            <a:noFill/>
          </a:ln>
        </p:spPr>
      </p:pic>
      <p:pic>
        <p:nvPicPr>
          <p:cNvPr id="299" name="" descr=""/>
          <p:cNvPicPr/>
          <p:nvPr/>
        </p:nvPicPr>
        <p:blipFill>
          <a:blip r:embed="rId3"/>
          <a:stretch/>
        </p:blipFill>
        <p:spPr>
          <a:xfrm>
            <a:off x="8929800" y="4716000"/>
            <a:ext cx="1149480" cy="1095120"/>
          </a:xfrm>
          <a:prstGeom prst="rect">
            <a:avLst/>
          </a:prstGeom>
          <a:ln>
            <a:noFill/>
          </a:ln>
        </p:spPr>
      </p:pic>
      <p:pic>
        <p:nvPicPr>
          <p:cNvPr id="300" name="" descr=""/>
          <p:cNvPicPr/>
          <p:nvPr/>
        </p:nvPicPr>
        <p:blipFill>
          <a:blip r:embed="rId4"/>
          <a:stretch/>
        </p:blipFill>
        <p:spPr>
          <a:xfrm>
            <a:off x="2124000" y="4176000"/>
            <a:ext cx="1058040" cy="1027440"/>
          </a:xfrm>
          <a:prstGeom prst="rect">
            <a:avLst/>
          </a:prstGeom>
          <a:ln>
            <a:noFill/>
          </a:ln>
        </p:spPr>
      </p:pic>
      <p:pic>
        <p:nvPicPr>
          <p:cNvPr id="301" name="" descr=""/>
          <p:cNvPicPr/>
          <p:nvPr/>
        </p:nvPicPr>
        <p:blipFill>
          <a:blip r:embed="rId5"/>
          <a:stretch/>
        </p:blipFill>
        <p:spPr>
          <a:xfrm>
            <a:off x="1045800" y="4218480"/>
            <a:ext cx="861480" cy="820800"/>
          </a:xfrm>
          <a:prstGeom prst="rect">
            <a:avLst/>
          </a:prstGeom>
          <a:ln>
            <a:noFill/>
          </a:ln>
        </p:spPr>
      </p:pic>
      <p:pic>
        <p:nvPicPr>
          <p:cNvPr id="302" name="" descr=""/>
          <p:cNvPicPr/>
          <p:nvPr/>
        </p:nvPicPr>
        <p:blipFill>
          <a:blip r:embed="rId6"/>
          <a:stretch/>
        </p:blipFill>
        <p:spPr>
          <a:xfrm>
            <a:off x="2993400" y="4896000"/>
            <a:ext cx="2225880" cy="791280"/>
          </a:xfrm>
          <a:prstGeom prst="rect">
            <a:avLst/>
          </a:prstGeom>
          <a:ln>
            <a:noFill/>
          </a:ln>
        </p:spPr>
      </p:pic>
      <p:pic>
        <p:nvPicPr>
          <p:cNvPr id="303" name="" descr=""/>
          <p:cNvPicPr/>
          <p:nvPr/>
        </p:nvPicPr>
        <p:blipFill>
          <a:blip r:embed="rId7"/>
          <a:stretch/>
        </p:blipFill>
        <p:spPr>
          <a:xfrm>
            <a:off x="2214360" y="5418360"/>
            <a:ext cx="844920" cy="844920"/>
          </a:xfrm>
          <a:prstGeom prst="rect">
            <a:avLst/>
          </a:prstGeom>
          <a:ln>
            <a:noFill/>
          </a:ln>
        </p:spPr>
      </p:pic>
      <p:sp>
        <p:nvSpPr>
          <p:cNvPr id="304" name="CustomShape 3"/>
          <p:cNvSpPr/>
          <p:nvPr/>
        </p:nvSpPr>
        <p:spPr>
          <a:xfrm>
            <a:off x="1044000" y="5616000"/>
            <a:ext cx="1157040" cy="2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Back Office</a:t>
            </a:r>
            <a:endParaRPr b="0" lang="it-IT" sz="14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838080" y="195480"/>
            <a:ext cx="10500840" cy="84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Central Platform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599040" y="1819080"/>
            <a:ext cx="199224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Head</a:t>
            </a:r>
            <a:r>
              <a:rPr b="1" lang="it-IT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Quarter</a:t>
            </a:r>
            <a:endParaRPr b="0" lang="it-IT" sz="2200" spc="-1" strike="noStrike">
              <a:latin typeface="Arial"/>
            </a:endParaRPr>
          </a:p>
        </p:txBody>
      </p:sp>
      <p:pic>
        <p:nvPicPr>
          <p:cNvPr id="307" name="" descr=""/>
          <p:cNvPicPr/>
          <p:nvPr/>
        </p:nvPicPr>
        <p:blipFill>
          <a:blip r:embed="rId1"/>
          <a:stretch/>
        </p:blipFill>
        <p:spPr>
          <a:xfrm>
            <a:off x="709920" y="2365920"/>
            <a:ext cx="1737360" cy="1737360"/>
          </a:xfrm>
          <a:prstGeom prst="rect">
            <a:avLst/>
          </a:prstGeom>
          <a:ln>
            <a:noFill/>
          </a:ln>
        </p:spPr>
      </p:pic>
      <p:sp>
        <p:nvSpPr>
          <p:cNvPr id="308" name="CustomShape 3"/>
          <p:cNvSpPr/>
          <p:nvPr/>
        </p:nvSpPr>
        <p:spPr>
          <a:xfrm>
            <a:off x="3060000" y="1728000"/>
            <a:ext cx="9071280" cy="40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It is the centralized console to defined organization structure,  parameters, Stores and device configurations.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br/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Data exchange with the store is done in real time.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It exposes Standard API and Message Queue to interact with ERP, Back Office, BI etc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Deployed under Docker for scalability and Software update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Within Memphis components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bi-directional data synchronization its guarantee by </a:t>
            </a:r>
            <a:r>
              <a:rPr b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REBUS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309" name="" descr=""/>
          <p:cNvPicPr/>
          <p:nvPr/>
        </p:nvPicPr>
        <p:blipFill>
          <a:blip r:embed="rId2"/>
          <a:stretch/>
        </p:blipFill>
        <p:spPr>
          <a:xfrm>
            <a:off x="936000" y="4381560"/>
            <a:ext cx="1332360" cy="7297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ReBus : Retail Bus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5976000" y="5112000"/>
            <a:ext cx="522360" cy="522360"/>
          </a:xfrm>
          <a:prstGeom prst="ellipse">
            <a:avLst/>
          </a:prstGeom>
          <a:solidFill>
            <a:srgbClr val="b44128"/>
          </a:solidFill>
          <a:ln>
            <a:solidFill>
              <a:srgbClr val="b441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3"/>
          <p:cNvSpPr/>
          <p:nvPr/>
        </p:nvSpPr>
        <p:spPr>
          <a:xfrm>
            <a:off x="9873360" y="5472000"/>
            <a:ext cx="522360" cy="522360"/>
          </a:xfrm>
          <a:prstGeom prst="ellipse">
            <a:avLst/>
          </a:prstGeom>
          <a:solidFill>
            <a:srgbClr val="ffb800"/>
          </a:solidFill>
          <a:ln>
            <a:solidFill>
              <a:srgbClr val="ffb8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13" name="Picture 288_1" descr=""/>
          <p:cNvPicPr/>
          <p:nvPr/>
        </p:nvPicPr>
        <p:blipFill>
          <a:blip r:embed="rId1"/>
          <a:stretch/>
        </p:blipFill>
        <p:spPr>
          <a:xfrm>
            <a:off x="700200" y="1882440"/>
            <a:ext cx="1669680" cy="701280"/>
          </a:xfrm>
          <a:prstGeom prst="rect">
            <a:avLst/>
          </a:prstGeom>
          <a:ln>
            <a:noFill/>
          </a:ln>
        </p:spPr>
      </p:pic>
      <p:pic>
        <p:nvPicPr>
          <p:cNvPr id="314" name="Picture 289_1" descr=""/>
          <p:cNvPicPr/>
          <p:nvPr/>
        </p:nvPicPr>
        <p:blipFill>
          <a:blip r:embed="rId2"/>
          <a:stretch/>
        </p:blipFill>
        <p:spPr>
          <a:xfrm>
            <a:off x="1255680" y="1368000"/>
            <a:ext cx="593640" cy="593640"/>
          </a:xfrm>
          <a:prstGeom prst="rect">
            <a:avLst/>
          </a:prstGeom>
          <a:ln>
            <a:noFill/>
          </a:ln>
        </p:spPr>
      </p:pic>
      <p:pic>
        <p:nvPicPr>
          <p:cNvPr id="315" name="" descr=""/>
          <p:cNvPicPr/>
          <p:nvPr/>
        </p:nvPicPr>
        <p:blipFill>
          <a:blip r:embed="rId3"/>
          <a:stretch/>
        </p:blipFill>
        <p:spPr>
          <a:xfrm>
            <a:off x="9589320" y="3979800"/>
            <a:ext cx="1353960" cy="1275480"/>
          </a:xfrm>
          <a:prstGeom prst="rect">
            <a:avLst/>
          </a:prstGeom>
          <a:ln>
            <a:noFill/>
          </a:ln>
        </p:spPr>
      </p:pic>
      <p:pic>
        <p:nvPicPr>
          <p:cNvPr id="316" name="" descr=""/>
          <p:cNvPicPr/>
          <p:nvPr/>
        </p:nvPicPr>
        <p:blipFill>
          <a:blip r:embed="rId4"/>
          <a:stretch/>
        </p:blipFill>
        <p:spPr>
          <a:xfrm>
            <a:off x="5616000" y="3744000"/>
            <a:ext cx="1199160" cy="1129320"/>
          </a:xfrm>
          <a:prstGeom prst="rect">
            <a:avLst/>
          </a:prstGeom>
          <a:ln>
            <a:noFill/>
          </a:ln>
        </p:spPr>
      </p:pic>
      <p:sp>
        <p:nvSpPr>
          <p:cNvPr id="317" name="CustomShape 4"/>
          <p:cNvSpPr/>
          <p:nvPr/>
        </p:nvSpPr>
        <p:spPr>
          <a:xfrm>
            <a:off x="5976000" y="5879520"/>
            <a:ext cx="522360" cy="522360"/>
          </a:xfrm>
          <a:prstGeom prst="ellipse">
            <a:avLst/>
          </a:prstGeom>
          <a:solidFill>
            <a:srgbClr val="ffb800"/>
          </a:solidFill>
          <a:ln>
            <a:solidFill>
              <a:srgbClr val="ffb8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5"/>
          <p:cNvSpPr/>
          <p:nvPr/>
        </p:nvSpPr>
        <p:spPr>
          <a:xfrm>
            <a:off x="1836000" y="5884920"/>
            <a:ext cx="522360" cy="522360"/>
          </a:xfrm>
          <a:prstGeom prst="ellipse">
            <a:avLst/>
          </a:prstGeom>
          <a:solidFill>
            <a:srgbClr val="b44128"/>
          </a:solidFill>
          <a:ln>
            <a:solidFill>
              <a:srgbClr val="b441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6"/>
          <p:cNvSpPr/>
          <p:nvPr/>
        </p:nvSpPr>
        <p:spPr>
          <a:xfrm>
            <a:off x="2849400" y="1152000"/>
            <a:ext cx="8813880" cy="21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0" bIns="45000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Developed in Java, it uses hybrid technology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(</a:t>
            </a:r>
            <a:r>
              <a:rPr b="0" i="1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MQTT and Web Services</a:t>
            </a: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).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Each YELLOW Point communicates with its RED Point.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141e50"/>
                </a:solidFill>
                <a:latin typeface="Verdana"/>
                <a:ea typeface="DejaVu Sans"/>
              </a:rPr>
              <a:t>Sends transactions through queues (MQTT) and aligns the local database in "pull" mode using WS.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320" name="" descr=""/>
          <p:cNvPicPr/>
          <p:nvPr/>
        </p:nvPicPr>
        <p:blipFill>
          <a:blip r:embed="rId5"/>
          <a:stretch/>
        </p:blipFill>
        <p:spPr>
          <a:xfrm>
            <a:off x="1512000" y="3672000"/>
            <a:ext cx="1485720" cy="139968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838080" y="195480"/>
            <a:ext cx="10499040" cy="8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1" strike="noStrike">
                <a:solidFill>
                  <a:srgbClr val="1e1e50"/>
                </a:solidFill>
                <a:latin typeface="Arial"/>
                <a:ea typeface="DejaVu Sans"/>
              </a:rPr>
              <a:t>Data Flow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024000" y="4176000"/>
            <a:ext cx="8207280" cy="575280"/>
          </a:xfrm>
          <a:custGeom>
            <a:avLst/>
            <a:gdLst/>
            <a:ahLst/>
            <a:rect l="l" t="t" r="r" b="b"/>
            <a:pathLst>
              <a:path w="22802" h="1602">
                <a:moveTo>
                  <a:pt x="266" y="0"/>
                </a:moveTo>
                <a:lnTo>
                  <a:pt x="267" y="0"/>
                </a:lnTo>
                <a:cubicBezTo>
                  <a:pt x="220" y="0"/>
                  <a:pt x="174" y="12"/>
                  <a:pt x="133" y="36"/>
                </a:cubicBezTo>
                <a:cubicBezTo>
                  <a:pt x="93" y="59"/>
                  <a:pt x="59" y="93"/>
                  <a:pt x="36" y="133"/>
                </a:cubicBezTo>
                <a:cubicBezTo>
                  <a:pt x="12" y="174"/>
                  <a:pt x="0" y="220"/>
                  <a:pt x="0" y="267"/>
                </a:cubicBezTo>
                <a:lnTo>
                  <a:pt x="0" y="1334"/>
                </a:lnTo>
                <a:lnTo>
                  <a:pt x="0" y="1334"/>
                </a:lnTo>
                <a:cubicBezTo>
                  <a:pt x="0" y="1381"/>
                  <a:pt x="12" y="1427"/>
                  <a:pt x="36" y="1468"/>
                </a:cubicBezTo>
                <a:cubicBezTo>
                  <a:pt x="59" y="1508"/>
                  <a:pt x="93" y="1542"/>
                  <a:pt x="133" y="1565"/>
                </a:cubicBezTo>
                <a:cubicBezTo>
                  <a:pt x="174" y="1589"/>
                  <a:pt x="220" y="1601"/>
                  <a:pt x="267" y="1601"/>
                </a:cubicBezTo>
                <a:lnTo>
                  <a:pt x="22534" y="1600"/>
                </a:lnTo>
                <a:lnTo>
                  <a:pt x="22534" y="1601"/>
                </a:lnTo>
                <a:cubicBezTo>
                  <a:pt x="22581" y="1601"/>
                  <a:pt x="22627" y="1589"/>
                  <a:pt x="22668" y="1565"/>
                </a:cubicBezTo>
                <a:cubicBezTo>
                  <a:pt x="22708" y="1542"/>
                  <a:pt x="22742" y="1508"/>
                  <a:pt x="22765" y="1468"/>
                </a:cubicBezTo>
                <a:cubicBezTo>
                  <a:pt x="22789" y="1427"/>
                  <a:pt x="22801" y="1381"/>
                  <a:pt x="22801" y="1334"/>
                </a:cubicBezTo>
                <a:lnTo>
                  <a:pt x="22801" y="266"/>
                </a:lnTo>
                <a:lnTo>
                  <a:pt x="22801" y="267"/>
                </a:lnTo>
                <a:lnTo>
                  <a:pt x="22801" y="267"/>
                </a:lnTo>
                <a:cubicBezTo>
                  <a:pt x="22801" y="220"/>
                  <a:pt x="22789" y="174"/>
                  <a:pt x="22765" y="133"/>
                </a:cubicBezTo>
                <a:cubicBezTo>
                  <a:pt x="22742" y="93"/>
                  <a:pt x="22708" y="59"/>
                  <a:pt x="22668" y="36"/>
                </a:cubicBezTo>
                <a:cubicBezTo>
                  <a:pt x="22627" y="12"/>
                  <a:pt x="22581" y="0"/>
                  <a:pt x="22534" y="0"/>
                </a:cubicBezTo>
                <a:lnTo>
                  <a:pt x="266" y="0"/>
                </a:lnTo>
              </a:path>
            </a:pathLst>
          </a:custGeom>
          <a:solidFill>
            <a:srgbClr val="e0c2c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REBUS</a:t>
            </a: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it-IT" sz="3200" spc="-1" strike="noStrike">
              <a:latin typeface="Arial"/>
            </a:endParaRPr>
          </a:p>
        </p:txBody>
      </p:sp>
      <p:pic>
        <p:nvPicPr>
          <p:cNvPr id="323" name="" descr=""/>
          <p:cNvPicPr/>
          <p:nvPr/>
        </p:nvPicPr>
        <p:blipFill>
          <a:blip r:embed="rId1"/>
          <a:stretch/>
        </p:blipFill>
        <p:spPr>
          <a:xfrm>
            <a:off x="234360" y="1368000"/>
            <a:ext cx="988920" cy="988920"/>
          </a:xfrm>
          <a:prstGeom prst="rect">
            <a:avLst/>
          </a:prstGeom>
          <a:ln>
            <a:noFill/>
          </a:ln>
        </p:spPr>
      </p:pic>
      <p:pic>
        <p:nvPicPr>
          <p:cNvPr id="324" name="Picture 288_0" descr=""/>
          <p:cNvPicPr/>
          <p:nvPr/>
        </p:nvPicPr>
        <p:blipFill>
          <a:blip r:embed="rId2"/>
          <a:stretch/>
        </p:blipFill>
        <p:spPr>
          <a:xfrm>
            <a:off x="2304000" y="2664000"/>
            <a:ext cx="1155600" cy="485280"/>
          </a:xfrm>
          <a:prstGeom prst="rect">
            <a:avLst/>
          </a:prstGeom>
          <a:ln>
            <a:noFill/>
          </a:ln>
        </p:spPr>
      </p:pic>
      <p:pic>
        <p:nvPicPr>
          <p:cNvPr id="325" name="" descr=""/>
          <p:cNvPicPr/>
          <p:nvPr/>
        </p:nvPicPr>
        <p:blipFill>
          <a:blip r:embed="rId3"/>
          <a:stretch/>
        </p:blipFill>
        <p:spPr>
          <a:xfrm>
            <a:off x="288000" y="3731760"/>
            <a:ext cx="1127520" cy="1127520"/>
          </a:xfrm>
          <a:prstGeom prst="rect">
            <a:avLst/>
          </a:prstGeom>
          <a:ln>
            <a:noFill/>
          </a:ln>
        </p:spPr>
      </p:pic>
      <p:sp>
        <p:nvSpPr>
          <p:cNvPr id="326" name="CustomShape 3"/>
          <p:cNvSpPr/>
          <p:nvPr/>
        </p:nvSpPr>
        <p:spPr>
          <a:xfrm>
            <a:off x="1368000" y="3996000"/>
            <a:ext cx="43200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BI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327" name="" descr=""/>
          <p:cNvPicPr/>
          <p:nvPr/>
        </p:nvPicPr>
        <p:blipFill>
          <a:blip r:embed="rId4"/>
          <a:stretch/>
        </p:blipFill>
        <p:spPr>
          <a:xfrm>
            <a:off x="234360" y="2484000"/>
            <a:ext cx="1060920" cy="1060920"/>
          </a:xfrm>
          <a:prstGeom prst="rect">
            <a:avLst/>
          </a:prstGeom>
          <a:ln>
            <a:noFill/>
          </a:ln>
        </p:spPr>
      </p:pic>
      <p:sp>
        <p:nvSpPr>
          <p:cNvPr id="328" name="CustomShape 4"/>
          <p:cNvSpPr/>
          <p:nvPr/>
        </p:nvSpPr>
        <p:spPr>
          <a:xfrm>
            <a:off x="864000" y="2520000"/>
            <a:ext cx="79128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Back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Office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4572000" y="4824000"/>
            <a:ext cx="5183280" cy="719280"/>
          </a:xfrm>
          <a:custGeom>
            <a:avLst/>
            <a:gdLst/>
            <a:ahLst/>
            <a:rect l="l" t="t" r="r" b="b"/>
            <a:pathLst>
              <a:path w="14402" h="2002">
                <a:moveTo>
                  <a:pt x="0" y="500"/>
                </a:moveTo>
                <a:lnTo>
                  <a:pt x="10800" y="500"/>
                </a:lnTo>
                <a:lnTo>
                  <a:pt x="10800" y="0"/>
                </a:lnTo>
                <a:lnTo>
                  <a:pt x="14401" y="1000"/>
                </a:lnTo>
                <a:lnTo>
                  <a:pt x="10800" y="2001"/>
                </a:lnTo>
                <a:lnTo>
                  <a:pt x="10800" y="1500"/>
                </a:lnTo>
                <a:lnTo>
                  <a:pt x="0" y="1500"/>
                </a:lnTo>
                <a:lnTo>
                  <a:pt x="0" y="500"/>
                </a:lnTo>
              </a:path>
            </a:pathLst>
          </a:custGeom>
          <a:solidFill>
            <a:srgbClr val="e0c2c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Catalog-price-promo-parms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330" name="CustomShape 6"/>
          <p:cNvSpPr/>
          <p:nvPr/>
        </p:nvSpPr>
        <p:spPr>
          <a:xfrm>
            <a:off x="4572000" y="5436000"/>
            <a:ext cx="5003280" cy="719280"/>
          </a:xfrm>
          <a:custGeom>
            <a:avLst/>
            <a:gdLst/>
            <a:ahLst/>
            <a:rect l="l" t="t" r="r" b="b"/>
            <a:pathLst>
              <a:path w="13902" h="2002">
                <a:moveTo>
                  <a:pt x="13901" y="500"/>
                </a:moveTo>
                <a:lnTo>
                  <a:pt x="3475" y="500"/>
                </a:lnTo>
                <a:lnTo>
                  <a:pt x="3475" y="0"/>
                </a:lnTo>
                <a:lnTo>
                  <a:pt x="0" y="1000"/>
                </a:lnTo>
                <a:lnTo>
                  <a:pt x="3475" y="2001"/>
                </a:lnTo>
                <a:lnTo>
                  <a:pt x="3475" y="1500"/>
                </a:lnTo>
                <a:lnTo>
                  <a:pt x="13901" y="1500"/>
                </a:lnTo>
                <a:lnTo>
                  <a:pt x="13901" y="500"/>
                </a:lnTo>
              </a:path>
            </a:pathLst>
          </a:custGeom>
          <a:solidFill>
            <a:srgbClr val="e0c2c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Transaction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331" name="" descr=""/>
          <p:cNvPicPr/>
          <p:nvPr/>
        </p:nvPicPr>
        <p:blipFill>
          <a:blip r:embed="rId5"/>
          <a:stretch/>
        </p:blipFill>
        <p:spPr>
          <a:xfrm>
            <a:off x="9476640" y="195480"/>
            <a:ext cx="963360" cy="963360"/>
          </a:xfrm>
          <a:prstGeom prst="rect">
            <a:avLst/>
          </a:prstGeom>
          <a:ln>
            <a:noFill/>
          </a:ln>
        </p:spPr>
      </p:pic>
      <p:sp>
        <p:nvSpPr>
          <p:cNvPr id="332" name="CustomShape 7"/>
          <p:cNvSpPr/>
          <p:nvPr/>
        </p:nvSpPr>
        <p:spPr>
          <a:xfrm>
            <a:off x="10224720" y="1440000"/>
            <a:ext cx="1007280" cy="2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Loyalty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333" name="Picture 289_0" descr=""/>
          <p:cNvPicPr/>
          <p:nvPr/>
        </p:nvPicPr>
        <p:blipFill>
          <a:blip r:embed="rId6"/>
          <a:stretch/>
        </p:blipFill>
        <p:spPr>
          <a:xfrm>
            <a:off x="2700000" y="2105640"/>
            <a:ext cx="593640" cy="593640"/>
          </a:xfrm>
          <a:prstGeom prst="rect">
            <a:avLst/>
          </a:prstGeom>
          <a:ln>
            <a:noFill/>
          </a:ln>
        </p:spPr>
      </p:pic>
      <p:pic>
        <p:nvPicPr>
          <p:cNvPr id="334" name="" descr=""/>
          <p:cNvPicPr/>
          <p:nvPr/>
        </p:nvPicPr>
        <p:blipFill>
          <a:blip r:embed="rId7"/>
          <a:stretch/>
        </p:blipFill>
        <p:spPr>
          <a:xfrm>
            <a:off x="8676000" y="2124000"/>
            <a:ext cx="1141920" cy="1141920"/>
          </a:xfrm>
          <a:prstGeom prst="rect">
            <a:avLst/>
          </a:prstGeom>
          <a:ln>
            <a:noFill/>
          </a:ln>
        </p:spPr>
      </p:pic>
      <p:pic>
        <p:nvPicPr>
          <p:cNvPr id="335" name="" descr=""/>
          <p:cNvPicPr/>
          <p:nvPr/>
        </p:nvPicPr>
        <p:blipFill>
          <a:blip r:embed="rId8"/>
          <a:stretch/>
        </p:blipFill>
        <p:spPr>
          <a:xfrm>
            <a:off x="6589080" y="1945080"/>
            <a:ext cx="1402200" cy="1402200"/>
          </a:xfrm>
          <a:prstGeom prst="rect">
            <a:avLst/>
          </a:prstGeom>
          <a:ln>
            <a:noFill/>
          </a:ln>
        </p:spPr>
      </p:pic>
      <p:pic>
        <p:nvPicPr>
          <p:cNvPr id="336" name="" descr=""/>
          <p:cNvPicPr/>
          <p:nvPr/>
        </p:nvPicPr>
        <p:blipFill>
          <a:blip r:embed="rId9"/>
          <a:stretch/>
        </p:blipFill>
        <p:spPr>
          <a:xfrm>
            <a:off x="3481920" y="2016000"/>
            <a:ext cx="1583280" cy="1583280"/>
          </a:xfrm>
          <a:prstGeom prst="rect">
            <a:avLst/>
          </a:prstGeom>
          <a:ln>
            <a:noFill/>
          </a:ln>
        </p:spPr>
      </p:pic>
      <p:sp>
        <p:nvSpPr>
          <p:cNvPr id="337" name="CustomShape 8"/>
          <p:cNvSpPr/>
          <p:nvPr/>
        </p:nvSpPr>
        <p:spPr>
          <a:xfrm>
            <a:off x="6840000" y="3449160"/>
            <a:ext cx="107928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DejaVu Sans"/>
              </a:rPr>
              <a:t>Optional</a:t>
            </a:r>
            <a:endParaRPr b="0" lang="it-IT" sz="1500" spc="-1" strike="noStrike">
              <a:latin typeface="Arial"/>
            </a:endParaRPr>
          </a:p>
        </p:txBody>
      </p:sp>
      <p:pic>
        <p:nvPicPr>
          <p:cNvPr id="338" name="" descr=""/>
          <p:cNvPicPr/>
          <p:nvPr/>
        </p:nvPicPr>
        <p:blipFill>
          <a:blip r:embed="rId10"/>
          <a:stretch/>
        </p:blipFill>
        <p:spPr>
          <a:xfrm>
            <a:off x="9901800" y="2108160"/>
            <a:ext cx="1149480" cy="1095120"/>
          </a:xfrm>
          <a:prstGeom prst="rect">
            <a:avLst/>
          </a:prstGeom>
          <a:ln>
            <a:noFill/>
          </a:ln>
        </p:spPr>
      </p:pic>
      <p:pic>
        <p:nvPicPr>
          <p:cNvPr id="339" name="" descr=""/>
          <p:cNvPicPr/>
          <p:nvPr/>
        </p:nvPicPr>
        <p:blipFill>
          <a:blip r:embed="rId11"/>
          <a:stretch/>
        </p:blipFill>
        <p:spPr>
          <a:xfrm>
            <a:off x="3854160" y="1008000"/>
            <a:ext cx="717120" cy="717120"/>
          </a:xfrm>
          <a:prstGeom prst="rect">
            <a:avLst/>
          </a:prstGeom>
          <a:ln>
            <a:noFill/>
          </a:ln>
        </p:spPr>
      </p:pic>
      <p:sp>
        <p:nvSpPr>
          <p:cNvPr id="340" name="CustomShape 9"/>
          <p:cNvSpPr/>
          <p:nvPr/>
        </p:nvSpPr>
        <p:spPr>
          <a:xfrm>
            <a:off x="2304000" y="1800000"/>
            <a:ext cx="3887280" cy="2016000"/>
          </a:xfrm>
          <a:prstGeom prst="rect">
            <a:avLst/>
          </a:prstGeom>
          <a:solidFill>
            <a:srgbClr val="b3cac7">
              <a:alpha val="2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1" name="" descr=""/>
          <p:cNvPicPr/>
          <p:nvPr/>
        </p:nvPicPr>
        <p:blipFill>
          <a:blip r:embed="rId12"/>
          <a:stretch/>
        </p:blipFill>
        <p:spPr>
          <a:xfrm>
            <a:off x="8640720" y="963360"/>
            <a:ext cx="719280" cy="719280"/>
          </a:xfrm>
          <a:prstGeom prst="rect">
            <a:avLst/>
          </a:prstGeom>
          <a:ln>
            <a:noFill/>
          </a:ln>
        </p:spPr>
      </p:pic>
      <p:sp>
        <p:nvSpPr>
          <p:cNvPr id="342" name="CustomShape 10"/>
          <p:cNvSpPr/>
          <p:nvPr/>
        </p:nvSpPr>
        <p:spPr>
          <a:xfrm>
            <a:off x="6408000" y="1728000"/>
            <a:ext cx="5112000" cy="2124000"/>
          </a:xfrm>
          <a:prstGeom prst="rect">
            <a:avLst/>
          </a:prstGeom>
          <a:solidFill>
            <a:srgbClr val="b3cac7">
              <a:alpha val="2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11"/>
          <p:cNvSpPr/>
          <p:nvPr/>
        </p:nvSpPr>
        <p:spPr>
          <a:xfrm>
            <a:off x="9864000" y="1224000"/>
            <a:ext cx="288000" cy="720000"/>
          </a:xfrm>
          <a:custGeom>
            <a:avLst/>
            <a:gdLst/>
            <a:ahLst/>
            <a:rect l="0" t="0" r="r" b="b"/>
            <a:pathLst>
              <a:path w="802" h="2002">
                <a:moveTo>
                  <a:pt x="0" y="398"/>
                </a:moveTo>
                <a:lnTo>
                  <a:pt x="400" y="0"/>
                </a:lnTo>
                <a:lnTo>
                  <a:pt x="801" y="398"/>
                </a:lnTo>
                <a:lnTo>
                  <a:pt x="600" y="398"/>
                </a:lnTo>
                <a:lnTo>
                  <a:pt x="600" y="1602"/>
                </a:lnTo>
                <a:lnTo>
                  <a:pt x="801" y="1602"/>
                </a:lnTo>
                <a:lnTo>
                  <a:pt x="400" y="2001"/>
                </a:lnTo>
                <a:lnTo>
                  <a:pt x="0" y="1602"/>
                </a:lnTo>
                <a:lnTo>
                  <a:pt x="200" y="1602"/>
                </a:lnTo>
                <a:lnTo>
                  <a:pt x="200" y="398"/>
                </a:lnTo>
                <a:lnTo>
                  <a:pt x="0" y="398"/>
                </a:lnTo>
              </a:path>
            </a:pathLst>
          </a:custGeom>
          <a:solidFill>
            <a:srgbClr val="e0c2c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44128"/>
      </a:dk2>
      <a:lt2>
        <a:srgbClr val="e7e6e6"/>
      </a:lt2>
      <a:accent1>
        <a:srgbClr val="2832dc"/>
      </a:accent1>
      <a:accent2>
        <a:srgbClr val="ffb800"/>
      </a:accent2>
      <a:accent3>
        <a:srgbClr val="1e1e50"/>
      </a:accent3>
      <a:accent4>
        <a:srgbClr val="5a75ff"/>
      </a:accent4>
      <a:accent5>
        <a:srgbClr val="b44128"/>
      </a:accent5>
      <a:accent6>
        <a:srgbClr val="1e1e50"/>
      </a:accent6>
      <a:hlink>
        <a:srgbClr val="2832dc"/>
      </a:hlink>
      <a:folHlink>
        <a:srgbClr val="b4412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44128"/>
      </a:dk2>
      <a:lt2>
        <a:srgbClr val="e7e6e6"/>
      </a:lt2>
      <a:accent1>
        <a:srgbClr val="2832dc"/>
      </a:accent1>
      <a:accent2>
        <a:srgbClr val="ffb800"/>
      </a:accent2>
      <a:accent3>
        <a:srgbClr val="1e1e50"/>
      </a:accent3>
      <a:accent4>
        <a:srgbClr val="5a75ff"/>
      </a:accent4>
      <a:accent5>
        <a:srgbClr val="b44128"/>
      </a:accent5>
      <a:accent6>
        <a:srgbClr val="1e1e50"/>
      </a:accent6>
      <a:hlink>
        <a:srgbClr val="2832dc"/>
      </a:hlink>
      <a:folHlink>
        <a:srgbClr val="b4412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44128"/>
      </a:dk2>
      <a:lt2>
        <a:srgbClr val="e7e6e6"/>
      </a:lt2>
      <a:accent1>
        <a:srgbClr val="2832dc"/>
      </a:accent1>
      <a:accent2>
        <a:srgbClr val="ffb800"/>
      </a:accent2>
      <a:accent3>
        <a:srgbClr val="1e1e50"/>
      </a:accent3>
      <a:accent4>
        <a:srgbClr val="5a75ff"/>
      </a:accent4>
      <a:accent5>
        <a:srgbClr val="b44128"/>
      </a:accent5>
      <a:accent6>
        <a:srgbClr val="1e1e50"/>
      </a:accent6>
      <a:hlink>
        <a:srgbClr val="2832dc"/>
      </a:hlink>
      <a:folHlink>
        <a:srgbClr val="b4412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44128"/>
      </a:dk2>
      <a:lt2>
        <a:srgbClr val="e7e6e6"/>
      </a:lt2>
      <a:accent1>
        <a:srgbClr val="2832dc"/>
      </a:accent1>
      <a:accent2>
        <a:srgbClr val="ffb800"/>
      </a:accent2>
      <a:accent3>
        <a:srgbClr val="1e1e50"/>
      </a:accent3>
      <a:accent4>
        <a:srgbClr val="5a75ff"/>
      </a:accent4>
      <a:accent5>
        <a:srgbClr val="b44128"/>
      </a:accent5>
      <a:accent6>
        <a:srgbClr val="1e1e50"/>
      </a:accent6>
      <a:hlink>
        <a:srgbClr val="2832dc"/>
      </a:hlink>
      <a:folHlink>
        <a:srgbClr val="b4412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44128"/>
      </a:dk2>
      <a:lt2>
        <a:srgbClr val="e7e6e6"/>
      </a:lt2>
      <a:accent1>
        <a:srgbClr val="2832dc"/>
      </a:accent1>
      <a:accent2>
        <a:srgbClr val="ffb800"/>
      </a:accent2>
      <a:accent3>
        <a:srgbClr val="1e1e50"/>
      </a:accent3>
      <a:accent4>
        <a:srgbClr val="5a75ff"/>
      </a:accent4>
      <a:accent5>
        <a:srgbClr val="b44128"/>
      </a:accent5>
      <a:accent6>
        <a:srgbClr val="1e1e50"/>
      </a:accent6>
      <a:hlink>
        <a:srgbClr val="2832dc"/>
      </a:hlink>
      <a:folHlink>
        <a:srgbClr val="b4412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EB1F62CC0FF64787AD1267365479F7" ma:contentTypeVersion="17" ma:contentTypeDescription="Create a new document." ma:contentTypeScope="" ma:versionID="de6dcfd4ad2a6adbc6efeedc96059097">
  <xsd:schema xmlns:xsd="http://www.w3.org/2001/XMLSchema" xmlns:xs="http://www.w3.org/2001/XMLSchema" xmlns:p="http://schemas.microsoft.com/office/2006/metadata/properties" xmlns:ns2="7324e398-b10d-464b-8f35-90dc29f62c7f" xmlns:ns3="5689dcb3-6b92-4bcd-9ade-90128127ba4e" targetNamespace="http://schemas.microsoft.com/office/2006/metadata/properties" ma:root="true" ma:fieldsID="a7f7aedc0b78b66c97078026952b10b0" ns2:_="" ns3:_="">
    <xsd:import namespace="7324e398-b10d-464b-8f35-90dc29f62c7f"/>
    <xsd:import namespace="5689dcb3-6b92-4bcd-9ade-90128127ba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4e398-b10d-464b-8f35-90dc29f62c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dadb45-10bb-4dfd-a805-8a5696c36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9dcb3-6b92-4bcd-9ade-90128127ba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0aec3c0-c268-46aa-aea2-9e634b779bd7}" ma:internalName="TaxCatchAll" ma:showField="CatchAllData" ma:web="5689dcb3-6b92-4bcd-9ade-90128127ba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89dcb3-6b92-4bcd-9ade-90128127ba4e" xsi:nil="true"/>
    <lcf76f155ced4ddcb4097134ff3c332f xmlns="7324e398-b10d-464b-8f35-90dc29f62c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2E4376-0F20-4C99-AB82-B499FA2C66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E2FF45-AC5F-4FCE-AF74-EC431129D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24e398-b10d-464b-8f35-90dc29f62c7f"/>
    <ds:schemaRef ds:uri="5689dcb3-6b92-4bcd-9ade-90128127ba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57EEE4-14EB-46D4-B60B-0CFC08665BE6}">
  <ds:schemaRefs>
    <ds:schemaRef ds:uri="http://schemas.microsoft.com/office/2006/metadata/properties"/>
    <ds:schemaRef ds:uri="http://schemas.microsoft.com/office/infopath/2007/PartnerControls"/>
    <ds:schemaRef ds:uri="762db0c2-7384-4cc8-8550-ecf142ca694d"/>
    <ds:schemaRef ds:uri="c5c21abb-5934-45bf-83b5-5661eed42ed4"/>
    <ds:schemaRef ds:uri="5689dcb3-6b92-4bcd-9ade-90128127ba4e"/>
    <ds:schemaRef ds:uri="7324e398-b10d-464b-8f35-90dc29f62c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StrongPoint PowerPoint Examples Dark Blue</Template>
  <TotalTime>10409</TotalTime>
  <Application>LibreOffice/6.4.7.2$Linux_X86_64 LibreOffice_project/40$Build-2</Application>
  <Words>970</Words>
  <Paragraphs>370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2023-02-12T17:35:58Z</dcterms:created>
  <dc:creator>Rimantas Mažulis</dc:creator>
  <dc:description/>
  <dc:language>it-IT</dc:language>
  <cp:lastModifiedBy/>
  <dcterms:modified xsi:type="dcterms:W3CDTF">2026-03-11T09:28:53Z</dcterms:modified>
  <cp:revision>195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0x010100A6EB1F62CC0FF64787AD1267365479F7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ediaServiceImageTags">
    <vt:lpwstr/>
  </property>
  <property fmtid="{D5CDD505-2E9C-101B-9397-08002B2CF9AE}" pid="9" name="Notes">
    <vt:i4>9</vt:i4>
  </property>
  <property fmtid="{D5CDD505-2E9C-101B-9397-08002B2CF9AE}" pid="10" name="PresentationFormat">
    <vt:lpwstr>Widescreen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29</vt:i4>
  </property>
</Properties>
</file>