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6.xml" ContentType="application/vnd.openxmlformats-officedocument.presentationml.notesSlide+xml"/>
  <Override PartName="/ppt/notesSlides/_rels/notesSlide31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7.xml.rels" ContentType="application/vnd.openxmlformats-package.relationship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1.xml" ContentType="application/vnd.openxmlformats-officedocument.presentationml.notesSlide+xml"/>
  <Override PartName="/ppt/_rels/presentation.xml.rels" ContentType="application/vnd.openxmlformats-package.relationships+xml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11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103.png" ContentType="image/png"/>
  <Override PartName="/ppt/media/image102.png" ContentType="image/png"/>
  <Override PartName="/ppt/media/image101.png" ContentType="image/png"/>
  <Override PartName="/ppt/media/image99.png" ContentType="image/png"/>
  <Override PartName="/ppt/media/image98.png" ContentType="image/png"/>
  <Override PartName="/ppt/media/image97.png" ContentType="image/png"/>
  <Override PartName="/ppt/media/image29.png" ContentType="image/png"/>
  <Override PartName="/ppt/media/image96.png" ContentType="image/png"/>
  <Override PartName="/ppt/media/image28.png" ContentType="image/png"/>
  <Override PartName="/ppt/media/image95.png" ContentType="image/png"/>
  <Override PartName="/ppt/media/image27.png" ContentType="image/png"/>
  <Override PartName="/ppt/media/image89.png" ContentType="image/png"/>
  <Override PartName="/ppt/media/image88.png" ContentType="image/png"/>
  <Override PartName="/ppt/media/image87.png" ContentType="image/png"/>
  <Override PartName="/ppt/media/image19.png" ContentType="image/png"/>
  <Override PartName="/ppt/media/image79.png" ContentType="image/png"/>
  <Override PartName="/ppt/media/image78.png" ContentType="image/png"/>
  <Override PartName="/ppt/media/image77.png" ContentType="image/png"/>
  <Override PartName="/ppt/media/image61.png" ContentType="image/png"/>
  <Override PartName="/ppt/media/image158.png" ContentType="image/png"/>
  <Override PartName="/ppt/media/image6.png" ContentType="image/png"/>
  <Override PartName="/ppt/media/image36.png" ContentType="image/png"/>
  <Override PartName="/ppt/media/image62.png" ContentType="image/png"/>
  <Override PartName="/ppt/media/image159.png" ContentType="image/png"/>
  <Override PartName="/ppt/media/image7.png" ContentType="image/png"/>
  <Override PartName="/ppt/media/image37.png" ContentType="image/png"/>
  <Override PartName="/ppt/media/image38.png" ContentType="image/png"/>
  <Override PartName="/ppt/media/image8.png" ContentType="image/png"/>
  <Override PartName="/ppt/media/image30.png" ContentType="image/png"/>
  <Override PartName="/ppt/media/image127.png" ContentType="image/png"/>
  <Override PartName="/ppt/media/image1.png" ContentType="image/png"/>
  <Override PartName="/ppt/media/image153.png" ContentType="image/png"/>
  <Override PartName="/ppt/media/image39.png" ContentType="image/png"/>
  <Override PartName="/ppt/media/image40.png" ContentType="image/png"/>
  <Override PartName="/ppt/media/image137.png" ContentType="image/png"/>
  <Override PartName="/ppt/media/image41.png" ContentType="image/png"/>
  <Override PartName="/ppt/media/image138.png" ContentType="image/png"/>
  <Override PartName="/ppt/media/image42.png" ContentType="image/png"/>
  <Override PartName="/ppt/media/image139.png" ContentType="image/png"/>
  <Override PartName="/ppt/media/image43.png" ContentType="image/png"/>
  <Override PartName="/ppt/media/image50.png" ContentType="image/png"/>
  <Override PartName="/ppt/media/image147.png" ContentType="image/png"/>
  <Override PartName="/ppt/media/image51.png" ContentType="image/png"/>
  <Override PartName="/ppt/media/image148.png" ContentType="image/png"/>
  <Override PartName="/ppt/media/image52.png" ContentType="image/png"/>
  <Override PartName="/ppt/media/image149.png" ContentType="image/png"/>
  <Override PartName="/ppt/media/image53.png" ContentType="image/png"/>
  <Override PartName="/ppt/media/image143.png" ContentType="image/png"/>
  <Override PartName="/ppt/media/image144.png" ContentType="image/png"/>
  <Override PartName="/ppt/media/image145.png" ContentType="image/png"/>
  <Override PartName="/ppt/media/image146.png" ContentType="image/png"/>
  <Override PartName="/ppt/media/image141.png" ContentType="image/png"/>
  <Override PartName="/ppt/media/image55.png" ContentType="image/png"/>
  <Override PartName="/ppt/media/image108.png" ContentType="image/png"/>
  <Override PartName="/ppt/media/image11.png" ContentType="image/png"/>
  <Override PartName="/ppt/media/image150.png" ContentType="image/png"/>
  <Override PartName="/ppt/media/image142.png" ContentType="image/png"/>
  <Override PartName="/ppt/media/image56.png" ContentType="image/png"/>
  <Override PartName="/ppt/media/image109.png" ContentType="image/png"/>
  <Override PartName="/ppt/media/image151.png" ContentType="image/png"/>
  <Override PartName="/ppt/media/image152.png" ContentType="image/png"/>
  <Override PartName="/ppt/media/image160.png" ContentType="image/png"/>
  <Override PartName="/ppt/media/image54.png" ContentType="image/png"/>
  <Override PartName="/ppt/media/image140.png" ContentType="image/png"/>
  <Override PartName="/ppt/media/image100.png" ContentType="image/png"/>
  <Override PartName="/ppt/media/image49.png" ContentType="image/png"/>
  <Override PartName="/ppt/media/image136.png" ContentType="image/png"/>
  <Override PartName="/ppt/media/image135.png" ContentType="image/png"/>
  <Override PartName="/ppt/media/image48.png" ContentType="image/png"/>
  <Override PartName="/ppt/media/image134.png" ContentType="image/png"/>
  <Override PartName="/ppt/media/image133.png" ContentType="image/png"/>
  <Override PartName="/ppt/media/image46.png" ContentType="image/png"/>
  <Override PartName="/ppt/media/image132.png" ContentType="image/png"/>
  <Override PartName="/ppt/media/image45.png" ContentType="image/png"/>
  <Override PartName="/ppt/media/image131.png" ContentType="image/png"/>
  <Override PartName="/ppt/media/image129.png" ContentType="image/png"/>
  <Override PartName="/ppt/media/image32.png" ContentType="image/png"/>
  <Override PartName="/ppt/media/image44.png" ContentType="image/png"/>
  <Override PartName="/ppt/media/image130.png" ContentType="image/png"/>
  <Override PartName="/ppt/media/image128.png" ContentType="image/png"/>
  <Override PartName="/ppt/media/image18.png" ContentType="image/png"/>
  <Override PartName="/ppt/media/image86.png" ContentType="image/png"/>
  <Override PartName="/ppt/media/image31.png" ContentType="image/png"/>
  <Override PartName="/ppt/media/image9.png" ContentType="image/png"/>
  <Override PartName="/ppt/media/image47.png" ContentType="image/png"/>
  <Override PartName="/ppt/media/image10.png" ContentType="image/png"/>
  <Override PartName="/ppt/media/image107.png" ContentType="image/png"/>
  <Override PartName="/ppt/media/image35.png" ContentType="image/png"/>
  <Override PartName="/ppt/media/image60.png" ContentType="image/png"/>
  <Override PartName="/ppt/media/image157.png" ContentType="image/png"/>
  <Override PartName="/ppt/media/image5.png" ContentType="image/png"/>
  <Override PartName="/ppt/media/image85.png" ContentType="image/png"/>
  <Override PartName="/ppt/media/image17.png" ContentType="image/png"/>
  <Override PartName="/ppt/media/image34.png" ContentType="image/png"/>
  <Override PartName="/ppt/media/image156.png" ContentType="image/png"/>
  <Override PartName="/ppt/media/image4.png" ContentType="image/png"/>
  <Override PartName="/ppt/media/image84.png" ContentType="image/png"/>
  <Override PartName="/ppt/media/image16.png" ContentType="image/png"/>
  <Override PartName="/ppt/media/image13.png" ContentType="image/png"/>
  <Override PartName="/ppt/media/image81.png" ContentType="image/png"/>
  <Override PartName="/ppt/media/image33.png" ContentType="image/png"/>
  <Override PartName="/ppt/media/image155.png" ContentType="image/png"/>
  <Override PartName="/ppt/media/image3.png" ContentType="image/png"/>
  <Override PartName="/ppt/media/image83.png" ContentType="image/png"/>
  <Override PartName="/ppt/media/image15.png" ContentType="image/png"/>
  <Override PartName="/ppt/media/image12.png" ContentType="image/png"/>
  <Override PartName="/ppt/media/image80.png" ContentType="image/png"/>
  <Override PartName="/ppt/media/image94.png" ContentType="image/png"/>
  <Override PartName="/ppt/media/image26.png" ContentType="image/png"/>
  <Override PartName="/ppt/media/image154.png" ContentType="image/png"/>
  <Override PartName="/ppt/media/image2.png" ContentType="image/png"/>
  <Override PartName="/ppt/media/image82.png" ContentType="image/png"/>
  <Override PartName="/ppt/media/image14.png" ContentType="image/png"/>
  <Override PartName="/ppt/media/image25.png" ContentType="image/png"/>
  <Override PartName="/ppt/media/image92.png" ContentType="image/png"/>
  <Override PartName="/ppt/media/image24.png" ContentType="image/png"/>
  <Override PartName="/ppt/media/image57.png" ContentType="image/png"/>
  <Override PartName="/ppt/media/image20.png" ContentType="image/png"/>
  <Override PartName="/ppt/media/image117.png" ContentType="image/png"/>
  <Override PartName="/ppt/media/image58.png" ContentType="image/png"/>
  <Override PartName="/ppt/media/image21.png" ContentType="image/png"/>
  <Override PartName="/ppt/media/image118.png" ContentType="image/png"/>
  <Override PartName="/ppt/media/image59.png" ContentType="image/png"/>
  <Override PartName="/ppt/media/image110.png" ContentType="image/png"/>
  <Override PartName="/ppt/media/image93.jpeg" ContentType="image/jpeg"/>
  <Override PartName="/ppt/media/image90.png" ContentType="image/png"/>
  <Override PartName="/ppt/media/image22.png" ContentType="image/png"/>
  <Override PartName="/ppt/media/image119.png" ContentType="image/png"/>
  <Override PartName="/ppt/media/image91.png" ContentType="image/png"/>
  <Override PartName="/ppt/media/image23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120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32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21.xml.rels" ContentType="application/vnd.openxmlformats-package.relationships+xml"/>
  <Override PartName="/ppt/slides/_rels/slide8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_rels/slide22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31.xml" ContentType="application/vnd.openxmlformats-officedocument.presentationml.slide+xml"/>
  <Override PartName="/ppt/slides/slide6.xml" ContentType="application/vnd.openxmlformats-officedocument.presentationml.slide+xml"/>
  <Override PartName="/ppt/slides/slide32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3587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Click to move the slide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2000" spc="-1" strike="noStrike">
                <a:latin typeface="Arial"/>
              </a:rPr>
              <a:t>Click to edit the notes format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it-IT" sz="1400" spc="-1" strike="noStrike">
                <a:latin typeface="Times New Roman"/>
              </a:rPr>
              <a:t>&lt;header&gt;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it-IT" sz="1400" spc="-1" strike="noStrike">
                <a:latin typeface="Times New Roman"/>
              </a:rPr>
              <a:t>&lt;date/time&gt;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1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it-IT" sz="1400" spc="-1" strike="noStrike">
                <a:latin typeface="Times New Roman"/>
              </a:rPr>
              <a:t>&lt;footer&gt;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31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F196B08-24B9-44A1-8E46-2D90969D5FBF}" type="slidenum">
              <a:rPr b="0" lang="it-IT" sz="1400" spc="-1" strike="noStrike">
                <a:latin typeface="Times New Roman"/>
              </a:rPr>
              <a:t>&lt;number&gt;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sldImg"/>
          </p:nvPr>
        </p:nvSpPr>
        <p:spPr>
          <a:xfrm>
            <a:off x="689040" y="1143000"/>
            <a:ext cx="5453640" cy="3061440"/>
          </a:xfrm>
          <a:prstGeom prst="rect">
            <a:avLst/>
          </a:prstGeom>
        </p:spPr>
      </p:sp>
      <p:sp>
        <p:nvSpPr>
          <p:cNvPr id="7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60840" cy="357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788" name="CustomShape 3"/>
          <p:cNvSpPr/>
          <p:nvPr/>
        </p:nvSpPr>
        <p:spPr>
          <a:xfrm>
            <a:off x="3884760" y="8685360"/>
            <a:ext cx="2946240" cy="43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sldImg"/>
          </p:nvPr>
        </p:nvSpPr>
        <p:spPr>
          <a:xfrm>
            <a:off x="689040" y="1143000"/>
            <a:ext cx="5453640" cy="3061440"/>
          </a:xfrm>
          <a:prstGeom prst="rect">
            <a:avLst/>
          </a:prstGeom>
        </p:spPr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60840" cy="357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791" name="CustomShape 3"/>
          <p:cNvSpPr/>
          <p:nvPr/>
        </p:nvSpPr>
        <p:spPr>
          <a:xfrm>
            <a:off x="3884760" y="8685360"/>
            <a:ext cx="2946240" cy="43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sldImg"/>
          </p:nvPr>
        </p:nvSpPr>
        <p:spPr>
          <a:xfrm>
            <a:off x="689040" y="1143000"/>
            <a:ext cx="5455440" cy="3061440"/>
          </a:xfrm>
          <a:prstGeom prst="rect">
            <a:avLst/>
          </a:prstGeom>
        </p:spPr>
      </p:sp>
      <p:sp>
        <p:nvSpPr>
          <p:cNvPr id="7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61200" cy="35751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794" name="CustomShape 3"/>
          <p:cNvSpPr/>
          <p:nvPr/>
        </p:nvSpPr>
        <p:spPr>
          <a:xfrm>
            <a:off x="3884760" y="8685360"/>
            <a:ext cx="2946600" cy="43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sldImg"/>
          </p:nvPr>
        </p:nvSpPr>
        <p:spPr>
          <a:xfrm>
            <a:off x="689040" y="1143000"/>
            <a:ext cx="5455440" cy="3061440"/>
          </a:xfrm>
          <a:prstGeom prst="rect">
            <a:avLst/>
          </a:prstGeom>
        </p:spPr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61200" cy="35751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797" name="CustomShape 3"/>
          <p:cNvSpPr/>
          <p:nvPr/>
        </p:nvSpPr>
        <p:spPr>
          <a:xfrm>
            <a:off x="3884760" y="8685360"/>
            <a:ext cx="2946600" cy="43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sldImg"/>
          </p:nvPr>
        </p:nvSpPr>
        <p:spPr>
          <a:xfrm>
            <a:off x="689040" y="1143000"/>
            <a:ext cx="5455440" cy="3061440"/>
          </a:xfrm>
          <a:prstGeom prst="rect">
            <a:avLst/>
          </a:prstGeom>
        </p:spPr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61200" cy="35751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800" name="CustomShape 3"/>
          <p:cNvSpPr/>
          <p:nvPr/>
        </p:nvSpPr>
        <p:spPr>
          <a:xfrm>
            <a:off x="3884760" y="8685360"/>
            <a:ext cx="2946600" cy="43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sldImg"/>
          </p:nvPr>
        </p:nvSpPr>
        <p:spPr>
          <a:xfrm>
            <a:off x="689040" y="1143000"/>
            <a:ext cx="5453640" cy="3061440"/>
          </a:xfrm>
          <a:prstGeom prst="rect">
            <a:avLst/>
          </a:prstGeom>
        </p:spPr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60840" cy="357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803" name="CustomShape 3"/>
          <p:cNvSpPr/>
          <p:nvPr/>
        </p:nvSpPr>
        <p:spPr>
          <a:xfrm>
            <a:off x="3884760" y="8685360"/>
            <a:ext cx="2946240" cy="43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sldImg"/>
          </p:nvPr>
        </p:nvSpPr>
        <p:spPr>
          <a:xfrm>
            <a:off x="689040" y="1143000"/>
            <a:ext cx="5453640" cy="3061440"/>
          </a:xfrm>
          <a:prstGeom prst="rect">
            <a:avLst/>
          </a:prstGeom>
        </p:spPr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60840" cy="357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806" name="CustomShape 3"/>
          <p:cNvSpPr/>
          <p:nvPr/>
        </p:nvSpPr>
        <p:spPr>
          <a:xfrm>
            <a:off x="3884760" y="8685360"/>
            <a:ext cx="2946240" cy="43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sldImg"/>
          </p:nvPr>
        </p:nvSpPr>
        <p:spPr>
          <a:xfrm>
            <a:off x="689040" y="1143000"/>
            <a:ext cx="5453640" cy="3061440"/>
          </a:xfrm>
          <a:prstGeom prst="rect">
            <a:avLst/>
          </a:prstGeom>
        </p:spPr>
      </p:sp>
      <p:sp>
        <p:nvSpPr>
          <p:cNvPr id="7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60840" cy="357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785" name="CustomShape 3"/>
          <p:cNvSpPr/>
          <p:nvPr/>
        </p:nvSpPr>
        <p:spPr>
          <a:xfrm>
            <a:off x="3884760" y="8685360"/>
            <a:ext cx="2946240" cy="43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3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4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9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5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6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12540960" y="479520"/>
            <a:ext cx="185400" cy="5882040"/>
            <a:chOff x="12540960" y="479520"/>
            <a:chExt cx="185400" cy="5882040"/>
          </a:xfrm>
        </p:grpSpPr>
        <p:sp>
          <p:nvSpPr>
            <p:cNvPr id="1" name="CustomShape 2"/>
            <p:cNvSpPr/>
            <p:nvPr/>
          </p:nvSpPr>
          <p:spPr>
            <a:xfrm rot="5400000">
              <a:off x="12384720" y="635400"/>
              <a:ext cx="497520" cy="185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 rot="5400000">
              <a:off x="12384720" y="1204560"/>
              <a:ext cx="497520" cy="18540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 rot="5400000">
              <a:off x="12384720" y="1775520"/>
              <a:ext cx="497520" cy="18540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 rot="5400000">
              <a:off x="12384720" y="2346480"/>
              <a:ext cx="497520" cy="18540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 rot="5400000">
              <a:off x="12384720" y="6019920"/>
              <a:ext cx="497520" cy="18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 rot="5400000">
              <a:off x="12384720" y="3165120"/>
              <a:ext cx="497520" cy="18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 rot="5400000">
              <a:off x="12384720" y="3736080"/>
              <a:ext cx="497520" cy="1854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 rot="5400000">
              <a:off x="12384720" y="4308840"/>
              <a:ext cx="497520" cy="185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 rot="5400000">
              <a:off x="12384720" y="4878000"/>
              <a:ext cx="497520" cy="18540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 rot="5400000">
              <a:off x="12384720" y="5448960"/>
              <a:ext cx="497520" cy="18540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-484920" y="479520"/>
            <a:ext cx="185400" cy="5881680"/>
            <a:chOff x="-484920" y="479520"/>
            <a:chExt cx="185400" cy="5881680"/>
          </a:xfrm>
        </p:grpSpPr>
        <p:sp>
          <p:nvSpPr>
            <p:cNvPr id="12" name="CustomShape 13"/>
            <p:cNvSpPr/>
            <p:nvPr/>
          </p:nvSpPr>
          <p:spPr>
            <a:xfrm rot="5400000">
              <a:off x="-640800" y="635400"/>
              <a:ext cx="497520" cy="185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" name="CustomShape 14"/>
            <p:cNvSpPr/>
            <p:nvPr/>
          </p:nvSpPr>
          <p:spPr>
            <a:xfrm rot="5400000">
              <a:off x="-640800" y="1204560"/>
              <a:ext cx="497520" cy="18540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" name="CustomShape 15"/>
            <p:cNvSpPr/>
            <p:nvPr/>
          </p:nvSpPr>
          <p:spPr>
            <a:xfrm rot="5400000">
              <a:off x="-640800" y="1775160"/>
              <a:ext cx="497520" cy="18540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 rot="5400000">
              <a:off x="-640800" y="2346120"/>
              <a:ext cx="497520" cy="18540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 rot="5400000">
              <a:off x="-640800" y="6019560"/>
              <a:ext cx="497520" cy="18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 rot="5400000">
              <a:off x="-640800" y="3164760"/>
              <a:ext cx="497520" cy="18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 rot="5400000">
              <a:off x="-640800" y="3735720"/>
              <a:ext cx="497520" cy="1854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 rot="5400000">
              <a:off x="-640800" y="4308840"/>
              <a:ext cx="497520" cy="185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 rot="5400000">
              <a:off x="-640800" y="4877640"/>
              <a:ext cx="497520" cy="18540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 rot="5400000">
              <a:off x="-640800" y="5448600"/>
              <a:ext cx="497520" cy="18540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2" name="" descr=""/>
          <p:cNvPicPr/>
          <p:nvPr/>
        </p:nvPicPr>
        <p:blipFill>
          <a:blip r:embed="rId2"/>
          <a:stretch/>
        </p:blipFill>
        <p:spPr>
          <a:xfrm>
            <a:off x="5222520" y="865800"/>
            <a:ext cx="1317600" cy="1570320"/>
          </a:xfrm>
          <a:prstGeom prst="rect">
            <a:avLst/>
          </a:prstGeom>
          <a:ln>
            <a:noFill/>
          </a:ln>
        </p:spPr>
      </p:pic>
      <p:sp>
        <p:nvSpPr>
          <p:cNvPr id="23" name="CustomShape 23"/>
          <p:cNvSpPr/>
          <p:nvPr/>
        </p:nvSpPr>
        <p:spPr>
          <a:xfrm>
            <a:off x="5328000" y="3204000"/>
            <a:ext cx="1424520" cy="33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Presents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….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24" name="Picture 8_0" descr=""/>
          <p:cNvPicPr/>
          <p:nvPr/>
        </p:nvPicPr>
        <p:blipFill>
          <a:blip r:embed="rId3"/>
          <a:stretch/>
        </p:blipFill>
        <p:spPr>
          <a:xfrm>
            <a:off x="5218200" y="3744000"/>
            <a:ext cx="1357920" cy="1924200"/>
          </a:xfrm>
          <a:prstGeom prst="rect">
            <a:avLst/>
          </a:prstGeom>
          <a:ln>
            <a:noFill/>
          </a:ln>
        </p:spPr>
      </p:pic>
      <p:sp>
        <p:nvSpPr>
          <p:cNvPr id="25" name="PlaceHolder 2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Click to edit the title text format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26" name="PlaceHolder 2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Click to edit the outline text format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 Outline Level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Third Outline Level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Fourth Outline Level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Fifth Outline Level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Sixth Outline Level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Seventh Outline Level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12540960" y="479520"/>
            <a:ext cx="185400" cy="5882040"/>
            <a:chOff x="12540960" y="479520"/>
            <a:chExt cx="185400" cy="5882040"/>
          </a:xfrm>
        </p:grpSpPr>
        <p:sp>
          <p:nvSpPr>
            <p:cNvPr id="64" name="CustomShape 2"/>
            <p:cNvSpPr/>
            <p:nvPr/>
          </p:nvSpPr>
          <p:spPr>
            <a:xfrm rot="5400000">
              <a:off x="12384720" y="635400"/>
              <a:ext cx="497520" cy="185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5" name="CustomShape 3"/>
            <p:cNvSpPr/>
            <p:nvPr/>
          </p:nvSpPr>
          <p:spPr>
            <a:xfrm rot="5400000">
              <a:off x="12384720" y="1204560"/>
              <a:ext cx="497520" cy="18540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 rot="5400000">
              <a:off x="12384720" y="1775520"/>
              <a:ext cx="497520" cy="18540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 rot="5400000">
              <a:off x="12384720" y="2346480"/>
              <a:ext cx="497520" cy="18540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 rot="5400000">
              <a:off x="12384720" y="6019920"/>
              <a:ext cx="497520" cy="18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 rot="5400000">
              <a:off x="12384720" y="3165120"/>
              <a:ext cx="497520" cy="18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 rot="5400000">
              <a:off x="12384720" y="3736080"/>
              <a:ext cx="497520" cy="1854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 rot="5400000">
              <a:off x="12384720" y="4308840"/>
              <a:ext cx="497520" cy="185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 rot="5400000">
              <a:off x="12384720" y="4878000"/>
              <a:ext cx="497520" cy="18540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 rot="5400000">
              <a:off x="12384720" y="5448960"/>
              <a:ext cx="497520" cy="18540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74" name="Group 12"/>
          <p:cNvGrpSpPr/>
          <p:nvPr/>
        </p:nvGrpSpPr>
        <p:grpSpPr>
          <a:xfrm>
            <a:off x="-484920" y="479520"/>
            <a:ext cx="185400" cy="5881680"/>
            <a:chOff x="-484920" y="479520"/>
            <a:chExt cx="185400" cy="5881680"/>
          </a:xfrm>
        </p:grpSpPr>
        <p:sp>
          <p:nvSpPr>
            <p:cNvPr id="75" name="CustomShape 13"/>
            <p:cNvSpPr/>
            <p:nvPr/>
          </p:nvSpPr>
          <p:spPr>
            <a:xfrm rot="5400000">
              <a:off x="-640800" y="635400"/>
              <a:ext cx="497520" cy="185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6" name="CustomShape 14"/>
            <p:cNvSpPr/>
            <p:nvPr/>
          </p:nvSpPr>
          <p:spPr>
            <a:xfrm rot="5400000">
              <a:off x="-640800" y="1204560"/>
              <a:ext cx="497520" cy="18540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7" name="CustomShape 15"/>
            <p:cNvSpPr/>
            <p:nvPr/>
          </p:nvSpPr>
          <p:spPr>
            <a:xfrm rot="5400000">
              <a:off x="-640800" y="1775160"/>
              <a:ext cx="497520" cy="18540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8" name="CustomShape 16"/>
            <p:cNvSpPr/>
            <p:nvPr/>
          </p:nvSpPr>
          <p:spPr>
            <a:xfrm rot="5400000">
              <a:off x="-640800" y="2346120"/>
              <a:ext cx="497520" cy="18540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9" name="CustomShape 17"/>
            <p:cNvSpPr/>
            <p:nvPr/>
          </p:nvSpPr>
          <p:spPr>
            <a:xfrm rot="5400000">
              <a:off x="-640800" y="6019560"/>
              <a:ext cx="497520" cy="18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0" name="CustomShape 18"/>
            <p:cNvSpPr/>
            <p:nvPr/>
          </p:nvSpPr>
          <p:spPr>
            <a:xfrm rot="5400000">
              <a:off x="-640800" y="3164760"/>
              <a:ext cx="497520" cy="18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1" name="CustomShape 19"/>
            <p:cNvSpPr/>
            <p:nvPr/>
          </p:nvSpPr>
          <p:spPr>
            <a:xfrm rot="5400000">
              <a:off x="-640800" y="3735720"/>
              <a:ext cx="497520" cy="1854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2" name="CustomShape 20"/>
            <p:cNvSpPr/>
            <p:nvPr/>
          </p:nvSpPr>
          <p:spPr>
            <a:xfrm rot="5400000">
              <a:off x="-640800" y="4308840"/>
              <a:ext cx="497520" cy="185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3" name="CustomShape 21"/>
            <p:cNvSpPr/>
            <p:nvPr/>
          </p:nvSpPr>
          <p:spPr>
            <a:xfrm rot="5400000">
              <a:off x="-640800" y="4877640"/>
              <a:ext cx="497520" cy="18540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4" name="CustomShape 22"/>
            <p:cNvSpPr/>
            <p:nvPr/>
          </p:nvSpPr>
          <p:spPr>
            <a:xfrm rot="5400000">
              <a:off x="-640800" y="5448600"/>
              <a:ext cx="497520" cy="18540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85" name="" descr=""/>
          <p:cNvPicPr/>
          <p:nvPr/>
        </p:nvPicPr>
        <p:blipFill>
          <a:blip r:embed="rId2"/>
          <a:stretch/>
        </p:blipFill>
        <p:spPr>
          <a:xfrm>
            <a:off x="11551680" y="6120000"/>
            <a:ext cx="532800" cy="636480"/>
          </a:xfrm>
          <a:prstGeom prst="rect">
            <a:avLst/>
          </a:prstGeom>
          <a:ln>
            <a:noFill/>
          </a:ln>
        </p:spPr>
      </p:pic>
      <p:sp>
        <p:nvSpPr>
          <p:cNvPr id="86" name="PlaceHolder 2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Click to edit the title text format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87" name="PlaceHolder 2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Click to edit the outline text format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 Outline Level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Third Outline Level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Fourth Outline Level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Fifth Outline Level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Sixth Outline Level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Seventh Outline Level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"/>
          <p:cNvGrpSpPr/>
          <p:nvPr/>
        </p:nvGrpSpPr>
        <p:grpSpPr>
          <a:xfrm>
            <a:off x="12540960" y="479520"/>
            <a:ext cx="185400" cy="5882040"/>
            <a:chOff x="12540960" y="479520"/>
            <a:chExt cx="185400" cy="5882040"/>
          </a:xfrm>
        </p:grpSpPr>
        <p:sp>
          <p:nvSpPr>
            <p:cNvPr id="125" name="CustomShape 2"/>
            <p:cNvSpPr/>
            <p:nvPr/>
          </p:nvSpPr>
          <p:spPr>
            <a:xfrm rot="5400000">
              <a:off x="12384720" y="635400"/>
              <a:ext cx="497520" cy="185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6" name="CustomShape 3"/>
            <p:cNvSpPr/>
            <p:nvPr/>
          </p:nvSpPr>
          <p:spPr>
            <a:xfrm rot="5400000">
              <a:off x="12384720" y="1204560"/>
              <a:ext cx="497520" cy="18540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7" name="CustomShape 4"/>
            <p:cNvSpPr/>
            <p:nvPr/>
          </p:nvSpPr>
          <p:spPr>
            <a:xfrm rot="5400000">
              <a:off x="12384720" y="1775520"/>
              <a:ext cx="497520" cy="18540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8" name="CustomShape 5"/>
            <p:cNvSpPr/>
            <p:nvPr/>
          </p:nvSpPr>
          <p:spPr>
            <a:xfrm rot="5400000">
              <a:off x="12384720" y="2346480"/>
              <a:ext cx="497520" cy="18540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9" name="CustomShape 6"/>
            <p:cNvSpPr/>
            <p:nvPr/>
          </p:nvSpPr>
          <p:spPr>
            <a:xfrm rot="5400000">
              <a:off x="12384720" y="6019920"/>
              <a:ext cx="497520" cy="18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0" name="CustomShape 7"/>
            <p:cNvSpPr/>
            <p:nvPr/>
          </p:nvSpPr>
          <p:spPr>
            <a:xfrm rot="5400000">
              <a:off x="12384720" y="3165120"/>
              <a:ext cx="497520" cy="18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1" name="CustomShape 8"/>
            <p:cNvSpPr/>
            <p:nvPr/>
          </p:nvSpPr>
          <p:spPr>
            <a:xfrm rot="5400000">
              <a:off x="12384720" y="3736080"/>
              <a:ext cx="497520" cy="1854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2" name="CustomShape 9"/>
            <p:cNvSpPr/>
            <p:nvPr/>
          </p:nvSpPr>
          <p:spPr>
            <a:xfrm rot="5400000">
              <a:off x="12384720" y="4308840"/>
              <a:ext cx="497520" cy="185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" name="CustomShape 10"/>
            <p:cNvSpPr/>
            <p:nvPr/>
          </p:nvSpPr>
          <p:spPr>
            <a:xfrm rot="5400000">
              <a:off x="12384720" y="4878000"/>
              <a:ext cx="497520" cy="18540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4" name="CustomShape 11"/>
            <p:cNvSpPr/>
            <p:nvPr/>
          </p:nvSpPr>
          <p:spPr>
            <a:xfrm rot="5400000">
              <a:off x="12384720" y="5448960"/>
              <a:ext cx="497520" cy="18540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35" name="Group 12"/>
          <p:cNvGrpSpPr/>
          <p:nvPr/>
        </p:nvGrpSpPr>
        <p:grpSpPr>
          <a:xfrm>
            <a:off x="-484920" y="479520"/>
            <a:ext cx="185400" cy="5881680"/>
            <a:chOff x="-484920" y="479520"/>
            <a:chExt cx="185400" cy="5881680"/>
          </a:xfrm>
        </p:grpSpPr>
        <p:sp>
          <p:nvSpPr>
            <p:cNvPr id="136" name="CustomShape 13"/>
            <p:cNvSpPr/>
            <p:nvPr/>
          </p:nvSpPr>
          <p:spPr>
            <a:xfrm rot="5400000">
              <a:off x="-640800" y="635400"/>
              <a:ext cx="497520" cy="185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7" name="CustomShape 14"/>
            <p:cNvSpPr/>
            <p:nvPr/>
          </p:nvSpPr>
          <p:spPr>
            <a:xfrm rot="5400000">
              <a:off x="-640800" y="1204560"/>
              <a:ext cx="497520" cy="18540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8" name="CustomShape 15"/>
            <p:cNvSpPr/>
            <p:nvPr/>
          </p:nvSpPr>
          <p:spPr>
            <a:xfrm rot="5400000">
              <a:off x="-640800" y="1775160"/>
              <a:ext cx="497520" cy="18540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9" name="CustomShape 16"/>
            <p:cNvSpPr/>
            <p:nvPr/>
          </p:nvSpPr>
          <p:spPr>
            <a:xfrm rot="5400000">
              <a:off x="-640800" y="2346120"/>
              <a:ext cx="497520" cy="18540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0" name="CustomShape 17"/>
            <p:cNvSpPr/>
            <p:nvPr/>
          </p:nvSpPr>
          <p:spPr>
            <a:xfrm rot="5400000">
              <a:off x="-640800" y="6019560"/>
              <a:ext cx="497520" cy="18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1" name="CustomShape 18"/>
            <p:cNvSpPr/>
            <p:nvPr/>
          </p:nvSpPr>
          <p:spPr>
            <a:xfrm rot="5400000">
              <a:off x="-640800" y="3164760"/>
              <a:ext cx="497520" cy="18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2" name="CustomShape 19"/>
            <p:cNvSpPr/>
            <p:nvPr/>
          </p:nvSpPr>
          <p:spPr>
            <a:xfrm rot="5400000">
              <a:off x="-640800" y="3735720"/>
              <a:ext cx="497520" cy="1854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3" name="CustomShape 20"/>
            <p:cNvSpPr/>
            <p:nvPr/>
          </p:nvSpPr>
          <p:spPr>
            <a:xfrm rot="5400000">
              <a:off x="-640800" y="4308840"/>
              <a:ext cx="497520" cy="185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4" name="CustomShape 21"/>
            <p:cNvSpPr/>
            <p:nvPr/>
          </p:nvSpPr>
          <p:spPr>
            <a:xfrm rot="5400000">
              <a:off x="-640800" y="4877640"/>
              <a:ext cx="497520" cy="18540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5" name="CustomShape 22"/>
            <p:cNvSpPr/>
            <p:nvPr/>
          </p:nvSpPr>
          <p:spPr>
            <a:xfrm rot="5400000">
              <a:off x="-640800" y="5448600"/>
              <a:ext cx="497520" cy="18540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11551320" y="6119640"/>
            <a:ext cx="532800" cy="636480"/>
          </a:xfrm>
          <a:prstGeom prst="rect">
            <a:avLst/>
          </a:prstGeom>
          <a:ln>
            <a:noFill/>
          </a:ln>
        </p:spPr>
      </p:pic>
      <p:sp>
        <p:nvSpPr>
          <p:cNvPr id="147" name="PlaceHolder 2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Click to edit the title text format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48" name="PlaceHolder 2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Click to edit the outline text format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 Outline Level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Third Outline Level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Fourth Outline Level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Fifth Outline Level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Sixth Outline Level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Seventh Outline Level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"/>
          <p:cNvGrpSpPr/>
          <p:nvPr/>
        </p:nvGrpSpPr>
        <p:grpSpPr>
          <a:xfrm>
            <a:off x="12540960" y="479520"/>
            <a:ext cx="185400" cy="5882040"/>
            <a:chOff x="12540960" y="479520"/>
            <a:chExt cx="185400" cy="5882040"/>
          </a:xfrm>
        </p:grpSpPr>
        <p:sp>
          <p:nvSpPr>
            <p:cNvPr id="186" name="CustomShape 2"/>
            <p:cNvSpPr/>
            <p:nvPr/>
          </p:nvSpPr>
          <p:spPr>
            <a:xfrm rot="5400000">
              <a:off x="12384720" y="635400"/>
              <a:ext cx="497520" cy="185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7" name="CustomShape 3"/>
            <p:cNvSpPr/>
            <p:nvPr/>
          </p:nvSpPr>
          <p:spPr>
            <a:xfrm rot="5400000">
              <a:off x="12384720" y="1204560"/>
              <a:ext cx="497520" cy="18540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8" name="CustomShape 4"/>
            <p:cNvSpPr/>
            <p:nvPr/>
          </p:nvSpPr>
          <p:spPr>
            <a:xfrm rot="5400000">
              <a:off x="12384720" y="1775520"/>
              <a:ext cx="497520" cy="18540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9" name="CustomShape 5"/>
            <p:cNvSpPr/>
            <p:nvPr/>
          </p:nvSpPr>
          <p:spPr>
            <a:xfrm rot="5400000">
              <a:off x="12384720" y="2346480"/>
              <a:ext cx="497520" cy="18540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0" name="CustomShape 6"/>
            <p:cNvSpPr/>
            <p:nvPr/>
          </p:nvSpPr>
          <p:spPr>
            <a:xfrm rot="5400000">
              <a:off x="12384720" y="6019920"/>
              <a:ext cx="497520" cy="18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1" name="CustomShape 7"/>
            <p:cNvSpPr/>
            <p:nvPr/>
          </p:nvSpPr>
          <p:spPr>
            <a:xfrm rot="5400000">
              <a:off x="12384720" y="3165120"/>
              <a:ext cx="497520" cy="18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2" name="CustomShape 8"/>
            <p:cNvSpPr/>
            <p:nvPr/>
          </p:nvSpPr>
          <p:spPr>
            <a:xfrm rot="5400000">
              <a:off x="12384720" y="3736080"/>
              <a:ext cx="497520" cy="1854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3" name="CustomShape 9"/>
            <p:cNvSpPr/>
            <p:nvPr/>
          </p:nvSpPr>
          <p:spPr>
            <a:xfrm rot="5400000">
              <a:off x="12384720" y="4308840"/>
              <a:ext cx="497520" cy="185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4" name="CustomShape 10"/>
            <p:cNvSpPr/>
            <p:nvPr/>
          </p:nvSpPr>
          <p:spPr>
            <a:xfrm rot="5400000">
              <a:off x="12384720" y="4878000"/>
              <a:ext cx="497520" cy="18540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5" name="CustomShape 11"/>
            <p:cNvSpPr/>
            <p:nvPr/>
          </p:nvSpPr>
          <p:spPr>
            <a:xfrm rot="5400000">
              <a:off x="12384720" y="5448960"/>
              <a:ext cx="497520" cy="18540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96" name="Group 12"/>
          <p:cNvGrpSpPr/>
          <p:nvPr/>
        </p:nvGrpSpPr>
        <p:grpSpPr>
          <a:xfrm>
            <a:off x="-484920" y="479520"/>
            <a:ext cx="185400" cy="5881680"/>
            <a:chOff x="-484920" y="479520"/>
            <a:chExt cx="185400" cy="5881680"/>
          </a:xfrm>
        </p:grpSpPr>
        <p:sp>
          <p:nvSpPr>
            <p:cNvPr id="197" name="CustomShape 13"/>
            <p:cNvSpPr/>
            <p:nvPr/>
          </p:nvSpPr>
          <p:spPr>
            <a:xfrm rot="5400000">
              <a:off x="-640800" y="635400"/>
              <a:ext cx="497520" cy="185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8" name="CustomShape 14"/>
            <p:cNvSpPr/>
            <p:nvPr/>
          </p:nvSpPr>
          <p:spPr>
            <a:xfrm rot="5400000">
              <a:off x="-640800" y="1204560"/>
              <a:ext cx="497520" cy="18540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9" name="CustomShape 15"/>
            <p:cNvSpPr/>
            <p:nvPr/>
          </p:nvSpPr>
          <p:spPr>
            <a:xfrm rot="5400000">
              <a:off x="-640800" y="1775160"/>
              <a:ext cx="497520" cy="18540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0" name="CustomShape 16"/>
            <p:cNvSpPr/>
            <p:nvPr/>
          </p:nvSpPr>
          <p:spPr>
            <a:xfrm rot="5400000">
              <a:off x="-640800" y="2346120"/>
              <a:ext cx="497520" cy="18540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1" name="CustomShape 17"/>
            <p:cNvSpPr/>
            <p:nvPr/>
          </p:nvSpPr>
          <p:spPr>
            <a:xfrm rot="5400000">
              <a:off x="-640800" y="6019560"/>
              <a:ext cx="497520" cy="18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2" name="CustomShape 18"/>
            <p:cNvSpPr/>
            <p:nvPr/>
          </p:nvSpPr>
          <p:spPr>
            <a:xfrm rot="5400000">
              <a:off x="-640800" y="3164760"/>
              <a:ext cx="497520" cy="18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3" name="CustomShape 19"/>
            <p:cNvSpPr/>
            <p:nvPr/>
          </p:nvSpPr>
          <p:spPr>
            <a:xfrm rot="5400000">
              <a:off x="-640800" y="3735720"/>
              <a:ext cx="497520" cy="1854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4" name="CustomShape 20"/>
            <p:cNvSpPr/>
            <p:nvPr/>
          </p:nvSpPr>
          <p:spPr>
            <a:xfrm rot="5400000">
              <a:off x="-640800" y="4308840"/>
              <a:ext cx="497520" cy="185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5" name="CustomShape 21"/>
            <p:cNvSpPr/>
            <p:nvPr/>
          </p:nvSpPr>
          <p:spPr>
            <a:xfrm rot="5400000">
              <a:off x="-640800" y="4877640"/>
              <a:ext cx="497520" cy="18540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6" name="CustomShape 22"/>
            <p:cNvSpPr/>
            <p:nvPr/>
          </p:nvSpPr>
          <p:spPr>
            <a:xfrm rot="5400000">
              <a:off x="-640800" y="5448600"/>
              <a:ext cx="497520" cy="18540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07" name="" descr=""/>
          <p:cNvPicPr/>
          <p:nvPr/>
        </p:nvPicPr>
        <p:blipFill>
          <a:blip r:embed="rId2"/>
          <a:stretch/>
        </p:blipFill>
        <p:spPr>
          <a:xfrm>
            <a:off x="11551320" y="6119640"/>
            <a:ext cx="532800" cy="636480"/>
          </a:xfrm>
          <a:prstGeom prst="rect">
            <a:avLst/>
          </a:prstGeom>
          <a:ln>
            <a:noFill/>
          </a:ln>
        </p:spPr>
      </p:pic>
      <p:sp>
        <p:nvSpPr>
          <p:cNvPr id="208" name="PlaceHolder 2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Click to edit the title text format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209" name="PlaceHolder 2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Click to edit the outline text format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 Outline Level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Third Outline Level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Fourth Outline Level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Fifth Outline Level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Sixth Outline Level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Seventh Outline Level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oup 1"/>
          <p:cNvGrpSpPr/>
          <p:nvPr/>
        </p:nvGrpSpPr>
        <p:grpSpPr>
          <a:xfrm>
            <a:off x="12540960" y="479520"/>
            <a:ext cx="185400" cy="5882040"/>
            <a:chOff x="12540960" y="479520"/>
            <a:chExt cx="185400" cy="5882040"/>
          </a:xfrm>
        </p:grpSpPr>
        <p:sp>
          <p:nvSpPr>
            <p:cNvPr id="247" name="CustomShape 2"/>
            <p:cNvSpPr/>
            <p:nvPr/>
          </p:nvSpPr>
          <p:spPr>
            <a:xfrm rot="5400000">
              <a:off x="12384720" y="635400"/>
              <a:ext cx="497520" cy="185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8" name="CustomShape 3"/>
            <p:cNvSpPr/>
            <p:nvPr/>
          </p:nvSpPr>
          <p:spPr>
            <a:xfrm rot="5400000">
              <a:off x="12384720" y="1204560"/>
              <a:ext cx="497520" cy="18540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9" name="CustomShape 4"/>
            <p:cNvSpPr/>
            <p:nvPr/>
          </p:nvSpPr>
          <p:spPr>
            <a:xfrm rot="5400000">
              <a:off x="12384720" y="1775520"/>
              <a:ext cx="497520" cy="18540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0" name="CustomShape 5"/>
            <p:cNvSpPr/>
            <p:nvPr/>
          </p:nvSpPr>
          <p:spPr>
            <a:xfrm rot="5400000">
              <a:off x="12384720" y="2346480"/>
              <a:ext cx="497520" cy="18540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1" name="CustomShape 6"/>
            <p:cNvSpPr/>
            <p:nvPr/>
          </p:nvSpPr>
          <p:spPr>
            <a:xfrm rot="5400000">
              <a:off x="12384720" y="6019920"/>
              <a:ext cx="497520" cy="18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2" name="CustomShape 7"/>
            <p:cNvSpPr/>
            <p:nvPr/>
          </p:nvSpPr>
          <p:spPr>
            <a:xfrm rot="5400000">
              <a:off x="12384720" y="3165120"/>
              <a:ext cx="497520" cy="18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3" name="CustomShape 8"/>
            <p:cNvSpPr/>
            <p:nvPr/>
          </p:nvSpPr>
          <p:spPr>
            <a:xfrm rot="5400000">
              <a:off x="12384720" y="3736080"/>
              <a:ext cx="497520" cy="1854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4" name="CustomShape 9"/>
            <p:cNvSpPr/>
            <p:nvPr/>
          </p:nvSpPr>
          <p:spPr>
            <a:xfrm rot="5400000">
              <a:off x="12384720" y="4308840"/>
              <a:ext cx="497520" cy="185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5" name="CustomShape 10"/>
            <p:cNvSpPr/>
            <p:nvPr/>
          </p:nvSpPr>
          <p:spPr>
            <a:xfrm rot="5400000">
              <a:off x="12384720" y="4878000"/>
              <a:ext cx="497520" cy="18540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6" name="CustomShape 11"/>
            <p:cNvSpPr/>
            <p:nvPr/>
          </p:nvSpPr>
          <p:spPr>
            <a:xfrm rot="5400000">
              <a:off x="12384720" y="5448960"/>
              <a:ext cx="497520" cy="18540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57" name="Group 12"/>
          <p:cNvGrpSpPr/>
          <p:nvPr/>
        </p:nvGrpSpPr>
        <p:grpSpPr>
          <a:xfrm>
            <a:off x="-484920" y="479520"/>
            <a:ext cx="185400" cy="5881680"/>
            <a:chOff x="-484920" y="479520"/>
            <a:chExt cx="185400" cy="5881680"/>
          </a:xfrm>
        </p:grpSpPr>
        <p:sp>
          <p:nvSpPr>
            <p:cNvPr id="258" name="CustomShape 13"/>
            <p:cNvSpPr/>
            <p:nvPr/>
          </p:nvSpPr>
          <p:spPr>
            <a:xfrm rot="5400000">
              <a:off x="-640800" y="635400"/>
              <a:ext cx="497520" cy="185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9" name="CustomShape 14"/>
            <p:cNvSpPr/>
            <p:nvPr/>
          </p:nvSpPr>
          <p:spPr>
            <a:xfrm rot="5400000">
              <a:off x="-640800" y="1204560"/>
              <a:ext cx="497520" cy="185400"/>
            </a:xfrm>
            <a:prstGeom prst="rect">
              <a:avLst/>
            </a:prstGeom>
            <a:solidFill>
              <a:srgbClr val="141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0" name="CustomShape 15"/>
            <p:cNvSpPr/>
            <p:nvPr/>
          </p:nvSpPr>
          <p:spPr>
            <a:xfrm rot="5400000">
              <a:off x="-640800" y="1775160"/>
              <a:ext cx="497520" cy="185400"/>
            </a:xfrm>
            <a:prstGeom prst="rect">
              <a:avLst/>
            </a:prstGeom>
            <a:solidFill>
              <a:srgbClr val="ff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1" name="CustomShape 16"/>
            <p:cNvSpPr/>
            <p:nvPr/>
          </p:nvSpPr>
          <p:spPr>
            <a:xfrm rot="5400000">
              <a:off x="-640800" y="2346120"/>
              <a:ext cx="497520" cy="185400"/>
            </a:xfrm>
            <a:prstGeom prst="rect">
              <a:avLst/>
            </a:prstGeom>
            <a:solidFill>
              <a:srgbClr val="b44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2" name="CustomShape 17"/>
            <p:cNvSpPr/>
            <p:nvPr/>
          </p:nvSpPr>
          <p:spPr>
            <a:xfrm rot="5400000">
              <a:off x="-640800" y="6019560"/>
              <a:ext cx="497520" cy="18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3" name="CustomShape 18"/>
            <p:cNvSpPr/>
            <p:nvPr/>
          </p:nvSpPr>
          <p:spPr>
            <a:xfrm rot="5400000">
              <a:off x="-640800" y="3164760"/>
              <a:ext cx="497520" cy="185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4" name="CustomShape 19"/>
            <p:cNvSpPr/>
            <p:nvPr/>
          </p:nvSpPr>
          <p:spPr>
            <a:xfrm rot="5400000">
              <a:off x="-640800" y="3735720"/>
              <a:ext cx="497520" cy="1854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5" name="CustomShape 20"/>
            <p:cNvSpPr/>
            <p:nvPr/>
          </p:nvSpPr>
          <p:spPr>
            <a:xfrm rot="5400000">
              <a:off x="-640800" y="4308840"/>
              <a:ext cx="497520" cy="185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6" name="CustomShape 21"/>
            <p:cNvSpPr/>
            <p:nvPr/>
          </p:nvSpPr>
          <p:spPr>
            <a:xfrm rot="5400000">
              <a:off x="-640800" y="4877640"/>
              <a:ext cx="497520" cy="18540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7" name="CustomShape 22"/>
            <p:cNvSpPr/>
            <p:nvPr/>
          </p:nvSpPr>
          <p:spPr>
            <a:xfrm rot="5400000">
              <a:off x="-640800" y="5448600"/>
              <a:ext cx="497520" cy="185400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68" name="" descr=""/>
          <p:cNvPicPr/>
          <p:nvPr/>
        </p:nvPicPr>
        <p:blipFill>
          <a:blip r:embed="rId2"/>
          <a:stretch/>
        </p:blipFill>
        <p:spPr>
          <a:xfrm>
            <a:off x="11551320" y="6119640"/>
            <a:ext cx="532800" cy="636480"/>
          </a:xfrm>
          <a:prstGeom prst="rect">
            <a:avLst/>
          </a:prstGeom>
          <a:ln>
            <a:noFill/>
          </a:ln>
        </p:spPr>
      </p:pic>
      <p:sp>
        <p:nvSpPr>
          <p:cNvPr id="269" name="PlaceHolder 2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Click to edit the title text format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270" name="PlaceHolder 2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Click to edit the outline text format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 Outline Level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Third Outline Level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Fourth Outline Level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Fifth Outline Level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Sixth Outline Level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Seventh Outline Level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4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slideLayout" Target="../slideLayouts/slideLayout37.xml"/><Relationship Id="rId10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png"/><Relationship Id="rId14" Type="http://schemas.openxmlformats.org/officeDocument/2006/relationships/image" Target="../media/image92.png"/><Relationship Id="rId15" Type="http://schemas.openxmlformats.org/officeDocument/2006/relationships/image" Target="../media/image93.jpeg"/><Relationship Id="rId16" Type="http://schemas.openxmlformats.org/officeDocument/2006/relationships/slideLayout" Target="../slideLayouts/slideLayout37.xml"/><Relationship Id="rId17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slideLayout" Target="../slideLayouts/slideLayout3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Relationship Id="rId11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slideLayout" Target="../slideLayouts/slideLayout4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8" Type="http://schemas.openxmlformats.org/officeDocument/2006/relationships/image" Target="../media/image136.png"/><Relationship Id="rId9" Type="http://schemas.openxmlformats.org/officeDocument/2006/relationships/image" Target="../media/image137.png"/><Relationship Id="rId10" Type="http://schemas.openxmlformats.org/officeDocument/2006/relationships/image" Target="../media/image138.png"/><Relationship Id="rId11" Type="http://schemas.openxmlformats.org/officeDocument/2006/relationships/image" Target="../media/image139.png"/><Relationship Id="rId12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slideLayout" Target="../slideLayouts/slideLayout3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image" Target="../media/image142.png"/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8" Type="http://schemas.openxmlformats.org/officeDocument/2006/relationships/image" Target="../media/image156.png"/><Relationship Id="rId9" Type="http://schemas.openxmlformats.org/officeDocument/2006/relationships/image" Target="../media/image157.png"/><Relationship Id="rId10" Type="http://schemas.openxmlformats.org/officeDocument/2006/relationships/image" Target="../media/image158.png"/><Relationship Id="rId11" Type="http://schemas.openxmlformats.org/officeDocument/2006/relationships/image" Target="../media/image159.png"/><Relationship Id="rId12" Type="http://schemas.openxmlformats.org/officeDocument/2006/relationships/image" Target="../media/image160.png"/><Relationship Id="rId13" Type="http://schemas.openxmlformats.org/officeDocument/2006/relationships/slideLayout" Target="../slideLayouts/slideLayout37.xml"/><Relationship Id="rId14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9288000" y="5976000"/>
            <a:ext cx="2159640" cy="5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Jan 2026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838080" y="1308600"/>
            <a:ext cx="4540680" cy="189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5172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Scalable</a:t>
            </a:r>
            <a:endParaRPr b="0" lang="it-IT" sz="2000" spc="-1" strike="noStrike">
              <a:latin typeface="Arial"/>
            </a:endParaRPr>
          </a:p>
          <a:p>
            <a:pPr marL="35172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Easy to Install &amp; Deploy</a:t>
            </a:r>
            <a:endParaRPr b="0" lang="it-IT" sz="2000" spc="-1" strike="noStrike">
              <a:latin typeface="Arial"/>
            </a:endParaRPr>
          </a:p>
          <a:p>
            <a:pPr marL="35172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Cloud On-premise and local </a:t>
            </a:r>
            <a:endParaRPr b="0" lang="it-IT" sz="2000" spc="-1" strike="noStrike">
              <a:latin typeface="Arial"/>
            </a:endParaRPr>
          </a:p>
          <a:p>
            <a:pPr marL="35172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Seamless Integration</a:t>
            </a:r>
            <a:endParaRPr b="0" lang="it-IT" sz="2000" spc="-1" strike="noStrike">
              <a:latin typeface="Arial"/>
            </a:endParaRPr>
          </a:p>
          <a:p>
            <a:pPr marL="35172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Secure encrypted communication</a:t>
            </a:r>
            <a:endParaRPr b="0" lang="it-IT" sz="2000" spc="-1" strike="noStrike">
              <a:latin typeface="Arial"/>
            </a:endParaRPr>
          </a:p>
          <a:p>
            <a:pPr marL="35172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Multichannel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455" name="CustomShape 2"/>
          <p:cNvSpPr/>
          <p:nvPr/>
        </p:nvSpPr>
        <p:spPr>
          <a:xfrm>
            <a:off x="7395840" y="1308600"/>
            <a:ext cx="4356000" cy="189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4308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Running from Any device</a:t>
            </a:r>
            <a:endParaRPr b="0" lang="it-IT" sz="2000" spc="-1" strike="noStrike">
              <a:latin typeface="Arial"/>
            </a:endParaRPr>
          </a:p>
          <a:p>
            <a:pPr marL="35172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Full Offline Functionality </a:t>
            </a:r>
            <a:endParaRPr b="0" lang="it-IT" sz="2000" spc="-1" strike="noStrike">
              <a:latin typeface="Arial"/>
            </a:endParaRPr>
          </a:p>
          <a:p>
            <a:pPr marL="35172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Any Operating system</a:t>
            </a:r>
            <a:endParaRPr b="0" lang="it-IT" sz="2000" spc="-1" strike="noStrike">
              <a:latin typeface="Arial"/>
            </a:endParaRPr>
          </a:p>
          <a:p>
            <a:pPr marL="35172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Any Retail format</a:t>
            </a:r>
            <a:endParaRPr b="0" lang="it-IT" sz="2000" spc="-1" strike="noStrike">
              <a:latin typeface="Arial"/>
            </a:endParaRPr>
          </a:p>
          <a:p>
            <a:pPr marL="35172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Fast Learning Curve</a:t>
            </a:r>
            <a:endParaRPr b="0" lang="it-IT" sz="2000" spc="-1" strike="noStrike">
              <a:latin typeface="Arial"/>
            </a:endParaRPr>
          </a:p>
          <a:p>
            <a:pPr marL="351720" indent="-327960">
              <a:lnSpc>
                <a:spcPct val="9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WenQuanYi Micro Hei"/>
              </a:rPr>
              <a:t>Multi language</a:t>
            </a:r>
            <a:endParaRPr b="0" lang="it-IT" sz="2000" spc="-1" strike="noStrike">
              <a:latin typeface="Arial"/>
            </a:endParaRPr>
          </a:p>
        </p:txBody>
      </p:sp>
      <p:grpSp>
        <p:nvGrpSpPr>
          <p:cNvPr id="456" name="Group 3"/>
          <p:cNvGrpSpPr/>
          <p:nvPr/>
        </p:nvGrpSpPr>
        <p:grpSpPr>
          <a:xfrm>
            <a:off x="2023560" y="3368160"/>
            <a:ext cx="9375840" cy="3115800"/>
            <a:chOff x="2023560" y="3368160"/>
            <a:chExt cx="9375840" cy="3115800"/>
          </a:xfrm>
        </p:grpSpPr>
        <p:grpSp>
          <p:nvGrpSpPr>
            <p:cNvPr id="457" name="Group 4"/>
            <p:cNvGrpSpPr/>
            <p:nvPr/>
          </p:nvGrpSpPr>
          <p:grpSpPr>
            <a:xfrm>
              <a:off x="2023560" y="3642480"/>
              <a:ext cx="9375840" cy="2841480"/>
              <a:chOff x="2023560" y="3642480"/>
              <a:chExt cx="9375840" cy="2841480"/>
            </a:xfrm>
          </p:grpSpPr>
          <p:sp>
            <p:nvSpPr>
              <p:cNvPr id="458" name="CustomShape 5"/>
              <p:cNvSpPr/>
              <p:nvPr/>
            </p:nvSpPr>
            <p:spPr>
              <a:xfrm>
                <a:off x="2023560" y="4592160"/>
                <a:ext cx="9375840" cy="1891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>
                <a:noAutofit/>
              </a:bodyPr>
              <a:p>
                <a:pPr marL="351720" indent="-327960">
                  <a:lnSpc>
                    <a:spcPct val="90000"/>
                  </a:lnSpc>
                  <a:buClr>
                    <a:srgbClr val="2832dc"/>
                  </a:buClr>
                  <a:buFont typeface="Wingdings" charset="2"/>
                  <a:buChar char=""/>
                </a:pPr>
                <a:r>
                  <a:rPr b="1" lang="en-US" sz="2000" spc="-1" strike="noStrike">
                    <a:solidFill>
                      <a:srgbClr val="141e50"/>
                    </a:solidFill>
                    <a:latin typeface="Arial"/>
                    <a:ea typeface="WenQuanYi Micro Hei"/>
                  </a:rPr>
                  <a:t>Protect Hardware investment, very light footprint</a:t>
                </a:r>
                <a:endParaRPr b="0" lang="it-IT" sz="2000" spc="-1" strike="noStrike">
                  <a:latin typeface="Arial"/>
                </a:endParaRPr>
              </a:p>
              <a:p>
                <a:pPr marL="351720" indent="-327960">
                  <a:lnSpc>
                    <a:spcPct val="90000"/>
                  </a:lnSpc>
                  <a:buClr>
                    <a:srgbClr val="2832dc"/>
                  </a:buClr>
                  <a:buFont typeface="Wingdings" charset="2"/>
                  <a:buChar char=""/>
                </a:pPr>
                <a:r>
                  <a:rPr b="1" lang="en-US" sz="2000" spc="-1" strike="noStrike">
                    <a:solidFill>
                      <a:srgbClr val="141e50"/>
                    </a:solidFill>
                    <a:latin typeface="Arial"/>
                    <a:ea typeface="WenQuanYi Micro Hei"/>
                  </a:rPr>
                  <a:t>No third-parties licenses</a:t>
                </a:r>
                <a:endParaRPr b="0" lang="it-IT" sz="2000" spc="-1" strike="noStrike">
                  <a:latin typeface="Arial"/>
                </a:endParaRPr>
              </a:p>
              <a:p>
                <a:pPr marL="351720" indent="-327960">
                  <a:lnSpc>
                    <a:spcPct val="90000"/>
                  </a:lnSpc>
                  <a:buClr>
                    <a:srgbClr val="2832dc"/>
                  </a:buClr>
                  <a:buFont typeface="Wingdings" charset="2"/>
                  <a:buChar char=""/>
                </a:pPr>
                <a:r>
                  <a:rPr b="1" lang="en-US" sz="2000" spc="-1" strike="noStrike">
                    <a:solidFill>
                      <a:srgbClr val="141e50"/>
                    </a:solidFill>
                    <a:latin typeface="Arial"/>
                    <a:ea typeface="WenQuanYi Micro Hei"/>
                  </a:rPr>
                  <a:t>User Exit Source Code access to optimize Development &amp; support cost</a:t>
                </a:r>
                <a:endParaRPr b="0" lang="it-IT" sz="2000" spc="-1" strike="noStrike">
                  <a:latin typeface="Arial"/>
                </a:endParaRPr>
              </a:p>
              <a:p>
                <a:pPr marL="351720" indent="-327960">
                  <a:lnSpc>
                    <a:spcPct val="90000"/>
                  </a:lnSpc>
                  <a:buClr>
                    <a:srgbClr val="2832dc"/>
                  </a:buClr>
                  <a:buFont typeface="Wingdings" charset="2"/>
                  <a:buChar char=""/>
                </a:pPr>
                <a:r>
                  <a:rPr b="1" lang="en-US" sz="2000" spc="-1" strike="noStrike">
                    <a:solidFill>
                      <a:srgbClr val="141e50"/>
                    </a:solidFill>
                    <a:latin typeface="Arial"/>
                    <a:ea typeface="WenQuanYi Micro Hei"/>
                  </a:rPr>
                  <a:t>Agile development team </a:t>
                </a:r>
                <a:endParaRPr b="0" lang="it-IT" sz="2000" spc="-1" strike="noStrike">
                  <a:latin typeface="Arial"/>
                </a:endParaRPr>
              </a:p>
              <a:p>
                <a:pPr marL="351720" indent="-327960">
                  <a:lnSpc>
                    <a:spcPct val="90000"/>
                  </a:lnSpc>
                  <a:buClr>
                    <a:srgbClr val="2832dc"/>
                  </a:buClr>
                  <a:buFont typeface="Wingdings" charset="2"/>
                  <a:buChar char=""/>
                </a:pPr>
                <a:r>
                  <a:rPr b="1" lang="en-US" sz="2000" spc="-1" strike="noStrike">
                    <a:solidFill>
                      <a:srgbClr val="141e50"/>
                    </a:solidFill>
                    <a:latin typeface="Arial"/>
                    <a:ea typeface="WenQuanYi Micro Hei"/>
                  </a:rPr>
                  <a:t>Subscription model</a:t>
                </a:r>
                <a:endParaRPr b="0" lang="it-IT" sz="2000" spc="-1" strike="noStrike">
                  <a:latin typeface="Arial"/>
                </a:endParaRPr>
              </a:p>
            </p:txBody>
          </p:sp>
          <p:sp>
            <p:nvSpPr>
              <p:cNvPr id="459" name="CustomShape 6"/>
              <p:cNvSpPr/>
              <p:nvPr/>
            </p:nvSpPr>
            <p:spPr>
              <a:xfrm>
                <a:off x="2597040" y="3642480"/>
                <a:ext cx="2212200" cy="598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3600" spc="-1" strike="noStrike">
                    <a:solidFill>
                      <a:srgbClr val="297397"/>
                    </a:solidFill>
                    <a:latin typeface="Arial"/>
                    <a:ea typeface="DejaVu Sans"/>
                  </a:rPr>
                  <a:t>  </a:t>
                </a:r>
                <a:endParaRPr b="0" lang="it-IT" sz="3600" spc="-1" strike="noStrike">
                  <a:latin typeface="Arial"/>
                </a:endParaRPr>
              </a:p>
            </p:txBody>
          </p:sp>
        </p:grpSp>
        <p:sp>
          <p:nvSpPr>
            <p:cNvPr id="460" name="CustomShape 7"/>
            <p:cNvSpPr/>
            <p:nvPr/>
          </p:nvSpPr>
          <p:spPr>
            <a:xfrm>
              <a:off x="5095440" y="3368160"/>
              <a:ext cx="1986840" cy="8355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800" spc="-1" strike="noStrike">
                  <a:solidFill>
                    <a:srgbClr val="297397"/>
                  </a:solidFill>
                  <a:latin typeface="Arial"/>
                  <a:ea typeface="DejaVu Sans"/>
                </a:rPr>
                <a:t>  </a:t>
              </a:r>
              <a:r>
                <a:rPr b="1" lang="en-US" sz="2600" spc="-1" strike="noStrike" u="sng">
                  <a:solidFill>
                    <a:srgbClr val="2832dc"/>
                  </a:solidFill>
                  <a:uFillTx/>
                  <a:latin typeface="Arial"/>
                  <a:ea typeface="DejaVu Sans"/>
                </a:rPr>
                <a:t>Affordable</a:t>
              </a:r>
              <a:endParaRPr b="0" lang="it-IT" sz="2600" spc="-1" strike="noStrike">
                <a:latin typeface="Arial"/>
              </a:endParaRPr>
            </a:p>
          </p:txBody>
        </p:sp>
      </p:grpSp>
      <p:sp>
        <p:nvSpPr>
          <p:cNvPr id="461" name="CustomShape 8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Promise &amp; Challenges </a:t>
            </a:r>
            <a:endParaRPr b="0" lang="it-IT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2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2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2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roup 1"/>
          <p:cNvGrpSpPr/>
          <p:nvPr/>
        </p:nvGrpSpPr>
        <p:grpSpPr>
          <a:xfrm>
            <a:off x="6401160" y="1199160"/>
            <a:ext cx="5129280" cy="1878840"/>
            <a:chOff x="6401160" y="1199160"/>
            <a:chExt cx="5129280" cy="1878840"/>
          </a:xfrm>
        </p:grpSpPr>
        <p:sp>
          <p:nvSpPr>
            <p:cNvPr id="463" name="CustomShape 2"/>
            <p:cNvSpPr/>
            <p:nvPr/>
          </p:nvSpPr>
          <p:spPr>
            <a:xfrm>
              <a:off x="8854200" y="1199160"/>
              <a:ext cx="2676240" cy="617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Add Customer </a:t>
              </a:r>
              <a:endParaRPr b="0" lang="it-IT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Loyalty info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464" name="CustomShape 3"/>
            <p:cNvSpPr/>
            <p:nvPr/>
          </p:nvSpPr>
          <p:spPr>
            <a:xfrm>
              <a:off x="6401160" y="1605960"/>
              <a:ext cx="1626480" cy="1472040"/>
            </a:xfrm>
            <a:custGeom>
              <a:avLst/>
              <a:gdLst/>
              <a:ahLst/>
              <a:rect l="l" t="t" r="r" b="b"/>
              <a:pathLst>
                <a:path w="854" h="774">
                  <a:moveTo>
                    <a:pt x="18" y="0"/>
                  </a:moveTo>
                  <a:cubicBezTo>
                    <a:pt x="0" y="368"/>
                    <a:pt x="0" y="368"/>
                    <a:pt x="0" y="368"/>
                  </a:cubicBezTo>
                  <a:cubicBezTo>
                    <a:pt x="229" y="408"/>
                    <a:pt x="419" y="564"/>
                    <a:pt x="505" y="774"/>
                  </a:cubicBezTo>
                  <a:cubicBezTo>
                    <a:pt x="854" y="660"/>
                    <a:pt x="854" y="660"/>
                    <a:pt x="854" y="660"/>
                  </a:cubicBezTo>
                  <a:cubicBezTo>
                    <a:pt x="721" y="309"/>
                    <a:pt x="403" y="4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algn="r" blurRad="50800" dir="10800000" dist="381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465" name="CustomShape 4"/>
            <p:cNvSpPr/>
            <p:nvPr/>
          </p:nvSpPr>
          <p:spPr>
            <a:xfrm>
              <a:off x="6889680" y="1677960"/>
              <a:ext cx="834840" cy="83484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66" name="Group 5"/>
            <p:cNvGrpSpPr/>
            <p:nvPr/>
          </p:nvGrpSpPr>
          <p:grpSpPr>
            <a:xfrm>
              <a:off x="7735680" y="1402560"/>
              <a:ext cx="960840" cy="793800"/>
              <a:chOff x="7735680" y="1402560"/>
              <a:chExt cx="960840" cy="793800"/>
            </a:xfrm>
          </p:grpSpPr>
          <p:sp>
            <p:nvSpPr>
              <p:cNvPr id="467" name="CustomShape 6"/>
              <p:cNvSpPr/>
              <p:nvPr/>
            </p:nvSpPr>
            <p:spPr>
              <a:xfrm rot="3438600">
                <a:off x="8093880" y="1334880"/>
                <a:ext cx="243720" cy="985320"/>
              </a:xfrm>
              <a:custGeom>
                <a:avLst/>
                <a:gdLst/>
                <a:ahLst/>
                <a:rect l="l" t="t" r="r" b="b"/>
                <a:pathLst>
                  <a:path w="166" h="633">
                    <a:moveTo>
                      <a:pt x="66" y="0"/>
                    </a:moveTo>
                    <a:cubicBezTo>
                      <a:pt x="55" y="14"/>
                      <a:pt x="47" y="27"/>
                      <a:pt x="40" y="41"/>
                    </a:cubicBezTo>
                    <a:cubicBezTo>
                      <a:pt x="33" y="55"/>
                      <a:pt x="27" y="71"/>
                      <a:pt x="22" y="91"/>
                    </a:cubicBezTo>
                    <a:cubicBezTo>
                      <a:pt x="21" y="98"/>
                      <a:pt x="18" y="109"/>
                      <a:pt x="13" y="133"/>
                    </a:cubicBezTo>
                    <a:cubicBezTo>
                      <a:pt x="7" y="162"/>
                      <a:pt x="1" y="212"/>
                      <a:pt x="0" y="255"/>
                    </a:cubicBezTo>
                    <a:cubicBezTo>
                      <a:pt x="0" y="299"/>
                      <a:pt x="5" y="334"/>
                      <a:pt x="5" y="334"/>
                    </a:cubicBezTo>
                    <a:cubicBezTo>
                      <a:pt x="5" y="334"/>
                      <a:pt x="5" y="336"/>
                      <a:pt x="5" y="339"/>
                    </a:cubicBezTo>
                    <a:cubicBezTo>
                      <a:pt x="6" y="343"/>
                      <a:pt x="6" y="347"/>
                      <a:pt x="7" y="353"/>
                    </a:cubicBezTo>
                    <a:cubicBezTo>
                      <a:pt x="8" y="360"/>
                      <a:pt x="9" y="367"/>
                      <a:pt x="11" y="375"/>
                    </a:cubicBezTo>
                    <a:cubicBezTo>
                      <a:pt x="12" y="383"/>
                      <a:pt x="14" y="392"/>
                      <a:pt x="16" y="401"/>
                    </a:cubicBezTo>
                    <a:cubicBezTo>
                      <a:pt x="19" y="410"/>
                      <a:pt x="22" y="420"/>
                      <a:pt x="24" y="430"/>
                    </a:cubicBezTo>
                    <a:cubicBezTo>
                      <a:pt x="28" y="439"/>
                      <a:pt x="31" y="449"/>
                      <a:pt x="34" y="459"/>
                    </a:cubicBezTo>
                    <a:cubicBezTo>
                      <a:pt x="38" y="469"/>
                      <a:pt x="42" y="478"/>
                      <a:pt x="46" y="487"/>
                    </a:cubicBezTo>
                    <a:cubicBezTo>
                      <a:pt x="50" y="496"/>
                      <a:pt x="54" y="504"/>
                      <a:pt x="58" y="511"/>
                    </a:cubicBezTo>
                    <a:cubicBezTo>
                      <a:pt x="73" y="540"/>
                      <a:pt x="85" y="556"/>
                      <a:pt x="90" y="565"/>
                    </a:cubicBezTo>
                    <a:cubicBezTo>
                      <a:pt x="97" y="574"/>
                      <a:pt x="103" y="581"/>
                      <a:pt x="108" y="588"/>
                    </a:cubicBezTo>
                    <a:cubicBezTo>
                      <a:pt x="114" y="594"/>
                      <a:pt x="120" y="600"/>
                      <a:pt x="126" y="605"/>
                    </a:cubicBezTo>
                    <a:cubicBezTo>
                      <a:pt x="129" y="607"/>
                      <a:pt x="132" y="610"/>
                      <a:pt x="135" y="612"/>
                    </a:cubicBezTo>
                    <a:cubicBezTo>
                      <a:pt x="138" y="615"/>
                      <a:pt x="142" y="617"/>
                      <a:pt x="145" y="619"/>
                    </a:cubicBezTo>
                    <a:cubicBezTo>
                      <a:pt x="151" y="624"/>
                      <a:pt x="158" y="628"/>
                      <a:pt x="166" y="633"/>
                    </a:cubicBezTo>
                    <a:cubicBezTo>
                      <a:pt x="161" y="625"/>
                      <a:pt x="157" y="618"/>
                      <a:pt x="153" y="611"/>
                    </a:cubicBezTo>
                    <a:cubicBezTo>
                      <a:pt x="151" y="608"/>
                      <a:pt x="149" y="605"/>
                      <a:pt x="147" y="602"/>
                    </a:cubicBezTo>
                    <a:cubicBezTo>
                      <a:pt x="145" y="598"/>
                      <a:pt x="143" y="595"/>
                      <a:pt x="141" y="592"/>
                    </a:cubicBezTo>
                    <a:cubicBezTo>
                      <a:pt x="137" y="585"/>
                      <a:pt x="132" y="579"/>
                      <a:pt x="128" y="572"/>
                    </a:cubicBezTo>
                    <a:cubicBezTo>
                      <a:pt x="123" y="565"/>
                      <a:pt x="118" y="558"/>
                      <a:pt x="112" y="550"/>
                    </a:cubicBezTo>
                    <a:cubicBezTo>
                      <a:pt x="107" y="541"/>
                      <a:pt x="96" y="526"/>
                      <a:pt x="82" y="499"/>
                    </a:cubicBezTo>
                    <a:cubicBezTo>
                      <a:pt x="67" y="471"/>
                      <a:pt x="51" y="430"/>
                      <a:pt x="43" y="394"/>
                    </a:cubicBezTo>
                    <a:cubicBezTo>
                      <a:pt x="41" y="386"/>
                      <a:pt x="39" y="377"/>
                      <a:pt x="37" y="370"/>
                    </a:cubicBezTo>
                    <a:cubicBezTo>
                      <a:pt x="36" y="362"/>
                      <a:pt x="35" y="355"/>
                      <a:pt x="34" y="349"/>
                    </a:cubicBezTo>
                    <a:cubicBezTo>
                      <a:pt x="33" y="344"/>
                      <a:pt x="32" y="339"/>
                      <a:pt x="32" y="336"/>
                    </a:cubicBezTo>
                    <a:cubicBezTo>
                      <a:pt x="31" y="333"/>
                      <a:pt x="31" y="331"/>
                      <a:pt x="31" y="331"/>
                    </a:cubicBezTo>
                    <a:cubicBezTo>
                      <a:pt x="31" y="331"/>
                      <a:pt x="27" y="297"/>
                      <a:pt x="27" y="256"/>
                    </a:cubicBezTo>
                    <a:cubicBezTo>
                      <a:pt x="28" y="214"/>
                      <a:pt x="34" y="166"/>
                      <a:pt x="40" y="138"/>
                    </a:cubicBezTo>
                    <a:cubicBezTo>
                      <a:pt x="44" y="115"/>
                      <a:pt x="47" y="104"/>
                      <a:pt x="48" y="97"/>
                    </a:cubicBezTo>
                    <a:cubicBezTo>
                      <a:pt x="53" y="78"/>
                      <a:pt x="56" y="62"/>
                      <a:pt x="59" y="47"/>
                    </a:cubicBezTo>
                    <a:cubicBezTo>
                      <a:pt x="61" y="32"/>
                      <a:pt x="63" y="18"/>
                      <a:pt x="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8" name="CustomShape 7"/>
              <p:cNvSpPr/>
              <p:nvPr/>
            </p:nvSpPr>
            <p:spPr>
              <a:xfrm rot="3438600">
                <a:off x="8462160" y="1440000"/>
                <a:ext cx="190440" cy="184680"/>
              </a:xfrm>
              <a:custGeom>
                <a:avLst/>
                <a:gdLst/>
                <a:ahLst/>
                <a:rect l="l" t="t" r="r" b="b"/>
                <a:pathLst>
                  <a:path w="133" h="129">
                    <a:moveTo>
                      <a:pt x="0" y="103"/>
                    </a:moveTo>
                    <a:cubicBezTo>
                      <a:pt x="14" y="99"/>
                      <a:pt x="23" y="96"/>
                      <a:pt x="32" y="86"/>
                    </a:cubicBezTo>
                    <a:cubicBezTo>
                      <a:pt x="37" y="81"/>
                      <a:pt x="53" y="64"/>
                      <a:pt x="67" y="49"/>
                    </a:cubicBezTo>
                    <a:cubicBezTo>
                      <a:pt x="74" y="42"/>
                      <a:pt x="82" y="36"/>
                      <a:pt x="87" y="32"/>
                    </a:cubicBezTo>
                    <a:cubicBezTo>
                      <a:pt x="88" y="30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7" y="27"/>
                      <a:pt x="91" y="39"/>
                      <a:pt x="93" y="49"/>
                    </a:cubicBezTo>
                    <a:cubicBezTo>
                      <a:pt x="98" y="68"/>
                      <a:pt x="102" y="91"/>
                      <a:pt x="104" y="98"/>
                    </a:cubicBezTo>
                    <a:cubicBezTo>
                      <a:pt x="107" y="112"/>
                      <a:pt x="112" y="119"/>
                      <a:pt x="123" y="129"/>
                    </a:cubicBezTo>
                    <a:cubicBezTo>
                      <a:pt x="129" y="116"/>
                      <a:pt x="133" y="107"/>
                      <a:pt x="130" y="93"/>
                    </a:cubicBezTo>
                    <a:cubicBezTo>
                      <a:pt x="129" y="86"/>
                      <a:pt x="125" y="63"/>
                      <a:pt x="119" y="42"/>
                    </a:cubicBezTo>
                    <a:cubicBezTo>
                      <a:pt x="118" y="37"/>
                      <a:pt x="117" y="32"/>
                      <a:pt x="115" y="27"/>
                    </a:cubicBezTo>
                    <a:cubicBezTo>
                      <a:pt x="115" y="26"/>
                      <a:pt x="114" y="24"/>
                      <a:pt x="114" y="23"/>
                    </a:cubicBezTo>
                    <a:cubicBezTo>
                      <a:pt x="113" y="21"/>
                      <a:pt x="113" y="20"/>
                      <a:pt x="112" y="18"/>
                    </a:cubicBezTo>
                    <a:cubicBezTo>
                      <a:pt x="111" y="16"/>
                      <a:pt x="110" y="14"/>
                      <a:pt x="110" y="13"/>
                    </a:cubicBezTo>
                    <a:cubicBezTo>
                      <a:pt x="109" y="11"/>
                      <a:pt x="108" y="9"/>
                      <a:pt x="107" y="8"/>
                    </a:cubicBezTo>
                    <a:cubicBezTo>
                      <a:pt x="105" y="5"/>
                      <a:pt x="103" y="3"/>
                      <a:pt x="101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8" y="1"/>
                      <a:pt x="98" y="1"/>
                      <a:pt x="97" y="1"/>
                    </a:cubicBezTo>
                    <a:cubicBezTo>
                      <a:pt x="96" y="0"/>
                      <a:pt x="95" y="0"/>
                      <a:pt x="95" y="0"/>
                    </a:cubicBezTo>
                    <a:cubicBezTo>
                      <a:pt x="91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8" y="1"/>
                    </a:cubicBezTo>
                    <a:cubicBezTo>
                      <a:pt x="87" y="1"/>
                      <a:pt x="85" y="1"/>
                      <a:pt x="83" y="2"/>
                    </a:cubicBezTo>
                    <a:cubicBezTo>
                      <a:pt x="82" y="3"/>
                      <a:pt x="79" y="4"/>
                      <a:pt x="77" y="6"/>
                    </a:cubicBezTo>
                    <a:cubicBezTo>
                      <a:pt x="74" y="7"/>
                      <a:pt x="71" y="10"/>
                      <a:pt x="70" y="10"/>
                    </a:cubicBezTo>
                    <a:cubicBezTo>
                      <a:pt x="64" y="15"/>
                      <a:pt x="56" y="23"/>
                      <a:pt x="48" y="30"/>
                    </a:cubicBezTo>
                    <a:cubicBezTo>
                      <a:pt x="33" y="45"/>
                      <a:pt x="17" y="62"/>
                      <a:pt x="12" y="68"/>
                    </a:cubicBezTo>
                    <a:cubicBezTo>
                      <a:pt x="3" y="79"/>
                      <a:pt x="1" y="88"/>
                      <a:pt x="0" y="1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469" name="Picture 200" descr=""/>
            <p:cNvPicPr/>
            <p:nvPr/>
          </p:nvPicPr>
          <p:blipFill>
            <a:blip r:embed="rId1"/>
            <a:stretch/>
          </p:blipFill>
          <p:spPr>
            <a:xfrm>
              <a:off x="7064640" y="1897920"/>
              <a:ext cx="540720" cy="5407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70" name="Group 8"/>
          <p:cNvGrpSpPr/>
          <p:nvPr/>
        </p:nvGrpSpPr>
        <p:grpSpPr>
          <a:xfrm>
            <a:off x="6766200" y="3107880"/>
            <a:ext cx="4785120" cy="2596320"/>
            <a:chOff x="6766200" y="3107880"/>
            <a:chExt cx="4785120" cy="2596320"/>
          </a:xfrm>
        </p:grpSpPr>
        <p:sp>
          <p:nvSpPr>
            <p:cNvPr id="471" name="CustomShape 9"/>
            <p:cNvSpPr/>
            <p:nvPr/>
          </p:nvSpPr>
          <p:spPr>
            <a:xfrm>
              <a:off x="8875080" y="5086800"/>
              <a:ext cx="2676240" cy="617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Add Items on</a:t>
              </a:r>
              <a:endParaRPr b="0" lang="it-IT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your basket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472" name="CustomShape 10"/>
            <p:cNvSpPr/>
            <p:nvPr/>
          </p:nvSpPr>
          <p:spPr>
            <a:xfrm>
              <a:off x="6766200" y="3107880"/>
              <a:ext cx="1393920" cy="2272320"/>
            </a:xfrm>
            <a:custGeom>
              <a:avLst/>
              <a:gdLst/>
              <a:ahLst/>
              <a:rect l="l" t="t" r="r" b="b"/>
              <a:pathLst>
                <a:path w="733" h="1189">
                  <a:moveTo>
                    <a:pt x="733" y="248"/>
                  </a:moveTo>
                  <a:cubicBezTo>
                    <a:pt x="733" y="163"/>
                    <a:pt x="722" y="80"/>
                    <a:pt x="703" y="0"/>
                  </a:cubicBezTo>
                  <a:cubicBezTo>
                    <a:pt x="350" y="105"/>
                    <a:pt x="350" y="105"/>
                    <a:pt x="350" y="105"/>
                  </a:cubicBezTo>
                  <a:cubicBezTo>
                    <a:pt x="360" y="151"/>
                    <a:pt x="366" y="199"/>
                    <a:pt x="366" y="248"/>
                  </a:cubicBezTo>
                  <a:cubicBezTo>
                    <a:pt x="366" y="508"/>
                    <a:pt x="217" y="734"/>
                    <a:pt x="0" y="844"/>
                  </a:cubicBezTo>
                  <a:cubicBezTo>
                    <a:pt x="130" y="1189"/>
                    <a:pt x="130" y="1189"/>
                    <a:pt x="130" y="1189"/>
                  </a:cubicBezTo>
                  <a:cubicBezTo>
                    <a:pt x="486" y="1025"/>
                    <a:pt x="733" y="666"/>
                    <a:pt x="733" y="248"/>
                  </a:cubicBezTo>
                  <a:close/>
                </a:path>
              </a:pathLst>
            </a:custGeom>
            <a:solidFill>
              <a:srgbClr val="141e50"/>
            </a:solidFill>
            <a:ln>
              <a:noFill/>
            </a:ln>
            <a:effectLst>
              <a:outerShdw algn="br" blurRad="50800" dir="135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473" name="CustomShape 11"/>
            <p:cNvSpPr/>
            <p:nvPr/>
          </p:nvSpPr>
          <p:spPr>
            <a:xfrm>
              <a:off x="7441560" y="3945240"/>
              <a:ext cx="838080" cy="8348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74" name="Group 12"/>
            <p:cNvGrpSpPr/>
            <p:nvPr/>
          </p:nvGrpSpPr>
          <p:grpSpPr>
            <a:xfrm>
              <a:off x="7810920" y="4856400"/>
              <a:ext cx="981360" cy="828000"/>
              <a:chOff x="7810920" y="4856400"/>
              <a:chExt cx="981360" cy="828000"/>
            </a:xfrm>
          </p:grpSpPr>
          <p:sp>
            <p:nvSpPr>
              <p:cNvPr id="475" name="CustomShape 13"/>
              <p:cNvSpPr/>
              <p:nvPr/>
            </p:nvSpPr>
            <p:spPr>
              <a:xfrm flipV="1" rot="18161400">
                <a:off x="8170200" y="4736880"/>
                <a:ext cx="262800" cy="997560"/>
              </a:xfrm>
              <a:custGeom>
                <a:avLst/>
                <a:gdLst/>
                <a:ahLst/>
                <a:rect l="l" t="t" r="r" b="b"/>
                <a:pathLst>
                  <a:path w="166" h="633">
                    <a:moveTo>
                      <a:pt x="66" y="0"/>
                    </a:moveTo>
                    <a:cubicBezTo>
                      <a:pt x="55" y="14"/>
                      <a:pt x="47" y="27"/>
                      <a:pt x="40" y="41"/>
                    </a:cubicBezTo>
                    <a:cubicBezTo>
                      <a:pt x="33" y="55"/>
                      <a:pt x="27" y="71"/>
                      <a:pt x="22" y="91"/>
                    </a:cubicBezTo>
                    <a:cubicBezTo>
                      <a:pt x="21" y="98"/>
                      <a:pt x="18" y="109"/>
                      <a:pt x="13" y="133"/>
                    </a:cubicBezTo>
                    <a:cubicBezTo>
                      <a:pt x="7" y="162"/>
                      <a:pt x="1" y="212"/>
                      <a:pt x="0" y="255"/>
                    </a:cubicBezTo>
                    <a:cubicBezTo>
                      <a:pt x="0" y="299"/>
                      <a:pt x="5" y="334"/>
                      <a:pt x="5" y="334"/>
                    </a:cubicBezTo>
                    <a:cubicBezTo>
                      <a:pt x="5" y="334"/>
                      <a:pt x="5" y="336"/>
                      <a:pt x="5" y="339"/>
                    </a:cubicBezTo>
                    <a:cubicBezTo>
                      <a:pt x="6" y="343"/>
                      <a:pt x="6" y="347"/>
                      <a:pt x="7" y="353"/>
                    </a:cubicBezTo>
                    <a:cubicBezTo>
                      <a:pt x="8" y="360"/>
                      <a:pt x="9" y="367"/>
                      <a:pt x="11" y="375"/>
                    </a:cubicBezTo>
                    <a:cubicBezTo>
                      <a:pt x="12" y="383"/>
                      <a:pt x="14" y="392"/>
                      <a:pt x="16" y="401"/>
                    </a:cubicBezTo>
                    <a:cubicBezTo>
                      <a:pt x="19" y="410"/>
                      <a:pt x="22" y="420"/>
                      <a:pt x="24" y="430"/>
                    </a:cubicBezTo>
                    <a:cubicBezTo>
                      <a:pt x="28" y="439"/>
                      <a:pt x="31" y="449"/>
                      <a:pt x="34" y="459"/>
                    </a:cubicBezTo>
                    <a:cubicBezTo>
                      <a:pt x="38" y="469"/>
                      <a:pt x="42" y="478"/>
                      <a:pt x="46" y="487"/>
                    </a:cubicBezTo>
                    <a:cubicBezTo>
                      <a:pt x="50" y="496"/>
                      <a:pt x="54" y="504"/>
                      <a:pt x="58" y="511"/>
                    </a:cubicBezTo>
                    <a:cubicBezTo>
                      <a:pt x="73" y="540"/>
                      <a:pt x="85" y="556"/>
                      <a:pt x="90" y="565"/>
                    </a:cubicBezTo>
                    <a:cubicBezTo>
                      <a:pt x="97" y="574"/>
                      <a:pt x="103" y="581"/>
                      <a:pt x="108" y="588"/>
                    </a:cubicBezTo>
                    <a:cubicBezTo>
                      <a:pt x="114" y="594"/>
                      <a:pt x="120" y="600"/>
                      <a:pt x="126" y="605"/>
                    </a:cubicBezTo>
                    <a:cubicBezTo>
                      <a:pt x="129" y="607"/>
                      <a:pt x="132" y="610"/>
                      <a:pt x="135" y="612"/>
                    </a:cubicBezTo>
                    <a:cubicBezTo>
                      <a:pt x="138" y="615"/>
                      <a:pt x="142" y="617"/>
                      <a:pt x="145" y="619"/>
                    </a:cubicBezTo>
                    <a:cubicBezTo>
                      <a:pt x="151" y="624"/>
                      <a:pt x="158" y="628"/>
                      <a:pt x="166" y="633"/>
                    </a:cubicBezTo>
                    <a:cubicBezTo>
                      <a:pt x="161" y="625"/>
                      <a:pt x="157" y="618"/>
                      <a:pt x="153" y="611"/>
                    </a:cubicBezTo>
                    <a:cubicBezTo>
                      <a:pt x="151" y="608"/>
                      <a:pt x="149" y="605"/>
                      <a:pt x="147" y="602"/>
                    </a:cubicBezTo>
                    <a:cubicBezTo>
                      <a:pt x="145" y="598"/>
                      <a:pt x="143" y="595"/>
                      <a:pt x="141" y="592"/>
                    </a:cubicBezTo>
                    <a:cubicBezTo>
                      <a:pt x="137" y="585"/>
                      <a:pt x="132" y="579"/>
                      <a:pt x="128" y="572"/>
                    </a:cubicBezTo>
                    <a:cubicBezTo>
                      <a:pt x="123" y="565"/>
                      <a:pt x="118" y="558"/>
                      <a:pt x="112" y="550"/>
                    </a:cubicBezTo>
                    <a:cubicBezTo>
                      <a:pt x="107" y="541"/>
                      <a:pt x="96" y="526"/>
                      <a:pt x="82" y="499"/>
                    </a:cubicBezTo>
                    <a:cubicBezTo>
                      <a:pt x="67" y="471"/>
                      <a:pt x="51" y="430"/>
                      <a:pt x="43" y="394"/>
                    </a:cubicBezTo>
                    <a:cubicBezTo>
                      <a:pt x="41" y="386"/>
                      <a:pt x="39" y="377"/>
                      <a:pt x="37" y="370"/>
                    </a:cubicBezTo>
                    <a:cubicBezTo>
                      <a:pt x="36" y="362"/>
                      <a:pt x="35" y="355"/>
                      <a:pt x="34" y="349"/>
                    </a:cubicBezTo>
                    <a:cubicBezTo>
                      <a:pt x="33" y="344"/>
                      <a:pt x="32" y="339"/>
                      <a:pt x="32" y="336"/>
                    </a:cubicBezTo>
                    <a:cubicBezTo>
                      <a:pt x="31" y="333"/>
                      <a:pt x="31" y="331"/>
                      <a:pt x="31" y="331"/>
                    </a:cubicBezTo>
                    <a:cubicBezTo>
                      <a:pt x="31" y="331"/>
                      <a:pt x="27" y="297"/>
                      <a:pt x="27" y="256"/>
                    </a:cubicBezTo>
                    <a:cubicBezTo>
                      <a:pt x="28" y="214"/>
                      <a:pt x="34" y="166"/>
                      <a:pt x="40" y="138"/>
                    </a:cubicBezTo>
                    <a:cubicBezTo>
                      <a:pt x="44" y="115"/>
                      <a:pt x="47" y="104"/>
                      <a:pt x="48" y="97"/>
                    </a:cubicBezTo>
                    <a:cubicBezTo>
                      <a:pt x="53" y="78"/>
                      <a:pt x="56" y="62"/>
                      <a:pt x="59" y="47"/>
                    </a:cubicBezTo>
                    <a:cubicBezTo>
                      <a:pt x="61" y="32"/>
                      <a:pt x="63" y="18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6" name="CustomShape 14"/>
              <p:cNvSpPr/>
              <p:nvPr/>
            </p:nvSpPr>
            <p:spPr>
              <a:xfrm flipV="1" rot="18161400">
                <a:off x="8522280" y="5441040"/>
                <a:ext cx="208080" cy="202320"/>
              </a:xfrm>
              <a:custGeom>
                <a:avLst/>
                <a:gdLst/>
                <a:ahLst/>
                <a:rect l="l" t="t" r="r" b="b"/>
                <a:pathLst>
                  <a:path w="133" h="129">
                    <a:moveTo>
                      <a:pt x="0" y="103"/>
                    </a:moveTo>
                    <a:cubicBezTo>
                      <a:pt x="14" y="99"/>
                      <a:pt x="23" y="96"/>
                      <a:pt x="32" y="86"/>
                    </a:cubicBezTo>
                    <a:cubicBezTo>
                      <a:pt x="37" y="81"/>
                      <a:pt x="53" y="64"/>
                      <a:pt x="67" y="49"/>
                    </a:cubicBezTo>
                    <a:cubicBezTo>
                      <a:pt x="74" y="42"/>
                      <a:pt x="82" y="36"/>
                      <a:pt x="87" y="32"/>
                    </a:cubicBezTo>
                    <a:cubicBezTo>
                      <a:pt x="88" y="30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7" y="27"/>
                      <a:pt x="91" y="39"/>
                      <a:pt x="93" y="49"/>
                    </a:cubicBezTo>
                    <a:cubicBezTo>
                      <a:pt x="98" y="68"/>
                      <a:pt x="102" y="91"/>
                      <a:pt x="104" y="98"/>
                    </a:cubicBezTo>
                    <a:cubicBezTo>
                      <a:pt x="107" y="112"/>
                      <a:pt x="112" y="119"/>
                      <a:pt x="123" y="129"/>
                    </a:cubicBezTo>
                    <a:cubicBezTo>
                      <a:pt x="129" y="116"/>
                      <a:pt x="133" y="107"/>
                      <a:pt x="130" y="93"/>
                    </a:cubicBezTo>
                    <a:cubicBezTo>
                      <a:pt x="129" y="86"/>
                      <a:pt x="125" y="63"/>
                      <a:pt x="119" y="42"/>
                    </a:cubicBezTo>
                    <a:cubicBezTo>
                      <a:pt x="118" y="37"/>
                      <a:pt x="117" y="32"/>
                      <a:pt x="115" y="27"/>
                    </a:cubicBezTo>
                    <a:cubicBezTo>
                      <a:pt x="115" y="26"/>
                      <a:pt x="114" y="24"/>
                      <a:pt x="114" y="23"/>
                    </a:cubicBezTo>
                    <a:cubicBezTo>
                      <a:pt x="113" y="21"/>
                      <a:pt x="113" y="20"/>
                      <a:pt x="112" y="18"/>
                    </a:cubicBezTo>
                    <a:cubicBezTo>
                      <a:pt x="111" y="16"/>
                      <a:pt x="110" y="14"/>
                      <a:pt x="110" y="13"/>
                    </a:cubicBezTo>
                    <a:cubicBezTo>
                      <a:pt x="109" y="11"/>
                      <a:pt x="108" y="9"/>
                      <a:pt x="107" y="8"/>
                    </a:cubicBezTo>
                    <a:cubicBezTo>
                      <a:pt x="105" y="5"/>
                      <a:pt x="103" y="3"/>
                      <a:pt x="101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8" y="1"/>
                      <a:pt x="98" y="1"/>
                      <a:pt x="97" y="1"/>
                    </a:cubicBezTo>
                    <a:cubicBezTo>
                      <a:pt x="96" y="0"/>
                      <a:pt x="95" y="0"/>
                      <a:pt x="95" y="0"/>
                    </a:cubicBezTo>
                    <a:cubicBezTo>
                      <a:pt x="91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8" y="1"/>
                    </a:cubicBezTo>
                    <a:cubicBezTo>
                      <a:pt x="87" y="1"/>
                      <a:pt x="85" y="1"/>
                      <a:pt x="83" y="2"/>
                    </a:cubicBezTo>
                    <a:cubicBezTo>
                      <a:pt x="82" y="3"/>
                      <a:pt x="79" y="4"/>
                      <a:pt x="77" y="6"/>
                    </a:cubicBezTo>
                    <a:cubicBezTo>
                      <a:pt x="74" y="7"/>
                      <a:pt x="71" y="10"/>
                      <a:pt x="70" y="10"/>
                    </a:cubicBezTo>
                    <a:cubicBezTo>
                      <a:pt x="64" y="15"/>
                      <a:pt x="56" y="23"/>
                      <a:pt x="48" y="30"/>
                    </a:cubicBezTo>
                    <a:cubicBezTo>
                      <a:pt x="33" y="45"/>
                      <a:pt x="17" y="62"/>
                      <a:pt x="12" y="68"/>
                    </a:cubicBezTo>
                    <a:cubicBezTo>
                      <a:pt x="3" y="79"/>
                      <a:pt x="1" y="88"/>
                      <a:pt x="0" y="10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477" name="Picture 208" descr=""/>
            <p:cNvPicPr/>
            <p:nvPr/>
          </p:nvPicPr>
          <p:blipFill>
            <a:blip r:embed="rId2"/>
            <a:stretch/>
          </p:blipFill>
          <p:spPr>
            <a:xfrm>
              <a:off x="7593480" y="4092480"/>
              <a:ext cx="566640" cy="5666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78" name="Group 15"/>
          <p:cNvGrpSpPr/>
          <p:nvPr/>
        </p:nvGrpSpPr>
        <p:grpSpPr>
          <a:xfrm>
            <a:off x="1371600" y="4589640"/>
            <a:ext cx="5423400" cy="1667160"/>
            <a:chOff x="1371600" y="4589640"/>
            <a:chExt cx="5423400" cy="1667160"/>
          </a:xfrm>
        </p:grpSpPr>
        <p:sp>
          <p:nvSpPr>
            <p:cNvPr id="479" name="CustomShape 16"/>
            <p:cNvSpPr/>
            <p:nvPr/>
          </p:nvSpPr>
          <p:spPr>
            <a:xfrm>
              <a:off x="1371600" y="5639400"/>
              <a:ext cx="2676600" cy="617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Add Promo &amp; </a:t>
              </a:r>
              <a:br/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Discount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480" name="CustomShape 17"/>
            <p:cNvSpPr/>
            <p:nvPr/>
          </p:nvSpPr>
          <p:spPr>
            <a:xfrm>
              <a:off x="4906800" y="4589640"/>
              <a:ext cx="1888200" cy="973440"/>
            </a:xfrm>
            <a:custGeom>
              <a:avLst/>
              <a:gdLst/>
              <a:ahLst/>
              <a:rect l="l" t="t" r="r" b="b"/>
              <a:pathLst>
                <a:path w="989" h="516">
                  <a:moveTo>
                    <a:pt x="680" y="516"/>
                  </a:moveTo>
                  <a:cubicBezTo>
                    <a:pt x="788" y="516"/>
                    <a:pt x="892" y="499"/>
                    <a:pt x="989" y="469"/>
                  </a:cubicBezTo>
                  <a:cubicBezTo>
                    <a:pt x="877" y="119"/>
                    <a:pt x="877" y="119"/>
                    <a:pt x="877" y="119"/>
                  </a:cubicBezTo>
                  <a:cubicBezTo>
                    <a:pt x="815" y="139"/>
                    <a:pt x="749" y="149"/>
                    <a:pt x="680" y="149"/>
                  </a:cubicBezTo>
                  <a:cubicBezTo>
                    <a:pt x="521" y="149"/>
                    <a:pt x="374" y="93"/>
                    <a:pt x="260" y="0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182" y="420"/>
                    <a:pt x="420" y="516"/>
                    <a:pt x="68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r="16200000" dist="381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481" name="CustomShape 18"/>
            <p:cNvSpPr/>
            <p:nvPr/>
          </p:nvSpPr>
          <p:spPr>
            <a:xfrm>
              <a:off x="5398200" y="4961880"/>
              <a:ext cx="836640" cy="8348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82" name="Group 19"/>
            <p:cNvGrpSpPr/>
            <p:nvPr/>
          </p:nvGrpSpPr>
          <p:grpSpPr>
            <a:xfrm>
              <a:off x="4242240" y="5353560"/>
              <a:ext cx="960840" cy="793800"/>
              <a:chOff x="4242240" y="5353560"/>
              <a:chExt cx="960840" cy="793800"/>
            </a:xfrm>
          </p:grpSpPr>
          <p:sp>
            <p:nvSpPr>
              <p:cNvPr id="483" name="CustomShape 20"/>
              <p:cNvSpPr/>
              <p:nvPr/>
            </p:nvSpPr>
            <p:spPr>
              <a:xfrm rot="14238600">
                <a:off x="4600440" y="5229360"/>
                <a:ext cx="243720" cy="984960"/>
              </a:xfrm>
              <a:custGeom>
                <a:avLst/>
                <a:gdLst/>
                <a:ahLst/>
                <a:rect l="l" t="t" r="r" b="b"/>
                <a:pathLst>
                  <a:path w="166" h="633">
                    <a:moveTo>
                      <a:pt x="66" y="0"/>
                    </a:moveTo>
                    <a:cubicBezTo>
                      <a:pt x="55" y="14"/>
                      <a:pt x="47" y="27"/>
                      <a:pt x="40" y="41"/>
                    </a:cubicBezTo>
                    <a:cubicBezTo>
                      <a:pt x="33" y="55"/>
                      <a:pt x="27" y="71"/>
                      <a:pt x="22" y="91"/>
                    </a:cubicBezTo>
                    <a:cubicBezTo>
                      <a:pt x="21" y="98"/>
                      <a:pt x="18" y="109"/>
                      <a:pt x="13" y="133"/>
                    </a:cubicBezTo>
                    <a:cubicBezTo>
                      <a:pt x="7" y="162"/>
                      <a:pt x="1" y="212"/>
                      <a:pt x="0" y="255"/>
                    </a:cubicBezTo>
                    <a:cubicBezTo>
                      <a:pt x="0" y="299"/>
                      <a:pt x="5" y="334"/>
                      <a:pt x="5" y="334"/>
                    </a:cubicBezTo>
                    <a:cubicBezTo>
                      <a:pt x="5" y="334"/>
                      <a:pt x="5" y="336"/>
                      <a:pt x="5" y="339"/>
                    </a:cubicBezTo>
                    <a:cubicBezTo>
                      <a:pt x="6" y="343"/>
                      <a:pt x="6" y="347"/>
                      <a:pt x="7" y="353"/>
                    </a:cubicBezTo>
                    <a:cubicBezTo>
                      <a:pt x="8" y="360"/>
                      <a:pt x="9" y="367"/>
                      <a:pt x="11" y="375"/>
                    </a:cubicBezTo>
                    <a:cubicBezTo>
                      <a:pt x="12" y="383"/>
                      <a:pt x="14" y="392"/>
                      <a:pt x="16" y="401"/>
                    </a:cubicBezTo>
                    <a:cubicBezTo>
                      <a:pt x="19" y="410"/>
                      <a:pt x="22" y="420"/>
                      <a:pt x="24" y="430"/>
                    </a:cubicBezTo>
                    <a:cubicBezTo>
                      <a:pt x="28" y="439"/>
                      <a:pt x="31" y="449"/>
                      <a:pt x="34" y="459"/>
                    </a:cubicBezTo>
                    <a:cubicBezTo>
                      <a:pt x="38" y="469"/>
                      <a:pt x="42" y="478"/>
                      <a:pt x="46" y="487"/>
                    </a:cubicBezTo>
                    <a:cubicBezTo>
                      <a:pt x="50" y="496"/>
                      <a:pt x="54" y="504"/>
                      <a:pt x="58" y="511"/>
                    </a:cubicBezTo>
                    <a:cubicBezTo>
                      <a:pt x="73" y="540"/>
                      <a:pt x="85" y="556"/>
                      <a:pt x="90" y="565"/>
                    </a:cubicBezTo>
                    <a:cubicBezTo>
                      <a:pt x="97" y="574"/>
                      <a:pt x="103" y="581"/>
                      <a:pt x="108" y="588"/>
                    </a:cubicBezTo>
                    <a:cubicBezTo>
                      <a:pt x="114" y="594"/>
                      <a:pt x="120" y="600"/>
                      <a:pt x="126" y="605"/>
                    </a:cubicBezTo>
                    <a:cubicBezTo>
                      <a:pt x="129" y="607"/>
                      <a:pt x="132" y="610"/>
                      <a:pt x="135" y="612"/>
                    </a:cubicBezTo>
                    <a:cubicBezTo>
                      <a:pt x="138" y="615"/>
                      <a:pt x="142" y="617"/>
                      <a:pt x="145" y="619"/>
                    </a:cubicBezTo>
                    <a:cubicBezTo>
                      <a:pt x="151" y="624"/>
                      <a:pt x="158" y="628"/>
                      <a:pt x="166" y="633"/>
                    </a:cubicBezTo>
                    <a:cubicBezTo>
                      <a:pt x="161" y="625"/>
                      <a:pt x="157" y="618"/>
                      <a:pt x="153" y="611"/>
                    </a:cubicBezTo>
                    <a:cubicBezTo>
                      <a:pt x="151" y="608"/>
                      <a:pt x="149" y="605"/>
                      <a:pt x="147" y="602"/>
                    </a:cubicBezTo>
                    <a:cubicBezTo>
                      <a:pt x="145" y="598"/>
                      <a:pt x="143" y="595"/>
                      <a:pt x="141" y="592"/>
                    </a:cubicBezTo>
                    <a:cubicBezTo>
                      <a:pt x="137" y="585"/>
                      <a:pt x="132" y="579"/>
                      <a:pt x="128" y="572"/>
                    </a:cubicBezTo>
                    <a:cubicBezTo>
                      <a:pt x="123" y="565"/>
                      <a:pt x="118" y="558"/>
                      <a:pt x="112" y="550"/>
                    </a:cubicBezTo>
                    <a:cubicBezTo>
                      <a:pt x="107" y="541"/>
                      <a:pt x="96" y="526"/>
                      <a:pt x="82" y="499"/>
                    </a:cubicBezTo>
                    <a:cubicBezTo>
                      <a:pt x="67" y="471"/>
                      <a:pt x="51" y="430"/>
                      <a:pt x="43" y="394"/>
                    </a:cubicBezTo>
                    <a:cubicBezTo>
                      <a:pt x="41" y="386"/>
                      <a:pt x="39" y="377"/>
                      <a:pt x="37" y="370"/>
                    </a:cubicBezTo>
                    <a:cubicBezTo>
                      <a:pt x="36" y="362"/>
                      <a:pt x="35" y="355"/>
                      <a:pt x="34" y="349"/>
                    </a:cubicBezTo>
                    <a:cubicBezTo>
                      <a:pt x="33" y="344"/>
                      <a:pt x="32" y="339"/>
                      <a:pt x="32" y="336"/>
                    </a:cubicBezTo>
                    <a:cubicBezTo>
                      <a:pt x="31" y="333"/>
                      <a:pt x="31" y="331"/>
                      <a:pt x="31" y="331"/>
                    </a:cubicBezTo>
                    <a:cubicBezTo>
                      <a:pt x="31" y="331"/>
                      <a:pt x="27" y="297"/>
                      <a:pt x="27" y="256"/>
                    </a:cubicBezTo>
                    <a:cubicBezTo>
                      <a:pt x="28" y="214"/>
                      <a:pt x="34" y="166"/>
                      <a:pt x="40" y="138"/>
                    </a:cubicBezTo>
                    <a:cubicBezTo>
                      <a:pt x="44" y="115"/>
                      <a:pt x="47" y="104"/>
                      <a:pt x="48" y="97"/>
                    </a:cubicBezTo>
                    <a:cubicBezTo>
                      <a:pt x="53" y="78"/>
                      <a:pt x="56" y="62"/>
                      <a:pt x="59" y="47"/>
                    </a:cubicBezTo>
                    <a:cubicBezTo>
                      <a:pt x="61" y="32"/>
                      <a:pt x="63" y="18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4" name="CustomShape 21"/>
              <p:cNvSpPr/>
              <p:nvPr/>
            </p:nvSpPr>
            <p:spPr>
              <a:xfrm rot="14238600">
                <a:off x="4285800" y="5924880"/>
                <a:ext cx="190440" cy="184680"/>
              </a:xfrm>
              <a:custGeom>
                <a:avLst/>
                <a:gdLst/>
                <a:ahLst/>
                <a:rect l="l" t="t" r="r" b="b"/>
                <a:pathLst>
                  <a:path w="133" h="129">
                    <a:moveTo>
                      <a:pt x="0" y="103"/>
                    </a:moveTo>
                    <a:cubicBezTo>
                      <a:pt x="14" y="99"/>
                      <a:pt x="23" y="96"/>
                      <a:pt x="32" y="86"/>
                    </a:cubicBezTo>
                    <a:cubicBezTo>
                      <a:pt x="37" y="81"/>
                      <a:pt x="53" y="64"/>
                      <a:pt x="67" y="49"/>
                    </a:cubicBezTo>
                    <a:cubicBezTo>
                      <a:pt x="74" y="42"/>
                      <a:pt x="82" y="36"/>
                      <a:pt x="87" y="32"/>
                    </a:cubicBezTo>
                    <a:cubicBezTo>
                      <a:pt x="88" y="30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7" y="27"/>
                      <a:pt x="91" y="39"/>
                      <a:pt x="93" y="49"/>
                    </a:cubicBezTo>
                    <a:cubicBezTo>
                      <a:pt x="98" y="68"/>
                      <a:pt x="102" y="91"/>
                      <a:pt x="104" y="98"/>
                    </a:cubicBezTo>
                    <a:cubicBezTo>
                      <a:pt x="107" y="112"/>
                      <a:pt x="112" y="119"/>
                      <a:pt x="123" y="129"/>
                    </a:cubicBezTo>
                    <a:cubicBezTo>
                      <a:pt x="129" y="116"/>
                      <a:pt x="133" y="107"/>
                      <a:pt x="130" y="93"/>
                    </a:cubicBezTo>
                    <a:cubicBezTo>
                      <a:pt x="129" y="86"/>
                      <a:pt x="125" y="63"/>
                      <a:pt x="119" y="42"/>
                    </a:cubicBezTo>
                    <a:cubicBezTo>
                      <a:pt x="118" y="37"/>
                      <a:pt x="117" y="32"/>
                      <a:pt x="115" y="27"/>
                    </a:cubicBezTo>
                    <a:cubicBezTo>
                      <a:pt x="115" y="26"/>
                      <a:pt x="114" y="24"/>
                      <a:pt x="114" y="23"/>
                    </a:cubicBezTo>
                    <a:cubicBezTo>
                      <a:pt x="113" y="21"/>
                      <a:pt x="113" y="20"/>
                      <a:pt x="112" y="18"/>
                    </a:cubicBezTo>
                    <a:cubicBezTo>
                      <a:pt x="111" y="16"/>
                      <a:pt x="110" y="14"/>
                      <a:pt x="110" y="13"/>
                    </a:cubicBezTo>
                    <a:cubicBezTo>
                      <a:pt x="109" y="11"/>
                      <a:pt x="108" y="9"/>
                      <a:pt x="107" y="8"/>
                    </a:cubicBezTo>
                    <a:cubicBezTo>
                      <a:pt x="105" y="5"/>
                      <a:pt x="103" y="3"/>
                      <a:pt x="101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8" y="1"/>
                      <a:pt x="98" y="1"/>
                      <a:pt x="97" y="1"/>
                    </a:cubicBezTo>
                    <a:cubicBezTo>
                      <a:pt x="96" y="0"/>
                      <a:pt x="95" y="0"/>
                      <a:pt x="95" y="0"/>
                    </a:cubicBezTo>
                    <a:cubicBezTo>
                      <a:pt x="91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8" y="1"/>
                    </a:cubicBezTo>
                    <a:cubicBezTo>
                      <a:pt x="87" y="1"/>
                      <a:pt x="85" y="1"/>
                      <a:pt x="83" y="2"/>
                    </a:cubicBezTo>
                    <a:cubicBezTo>
                      <a:pt x="82" y="3"/>
                      <a:pt x="79" y="4"/>
                      <a:pt x="77" y="6"/>
                    </a:cubicBezTo>
                    <a:cubicBezTo>
                      <a:pt x="74" y="7"/>
                      <a:pt x="71" y="10"/>
                      <a:pt x="70" y="10"/>
                    </a:cubicBezTo>
                    <a:cubicBezTo>
                      <a:pt x="64" y="15"/>
                      <a:pt x="56" y="23"/>
                      <a:pt x="48" y="30"/>
                    </a:cubicBezTo>
                    <a:cubicBezTo>
                      <a:pt x="33" y="45"/>
                      <a:pt x="17" y="62"/>
                      <a:pt x="12" y="68"/>
                    </a:cubicBezTo>
                    <a:cubicBezTo>
                      <a:pt x="3" y="79"/>
                      <a:pt x="1" y="88"/>
                      <a:pt x="0" y="10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485" name="Picture 216" descr=""/>
            <p:cNvPicPr/>
            <p:nvPr/>
          </p:nvPicPr>
          <p:blipFill>
            <a:blip r:embed="rId3"/>
            <a:stretch/>
          </p:blipFill>
          <p:spPr>
            <a:xfrm>
              <a:off x="5541120" y="5109480"/>
              <a:ext cx="567720" cy="5677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86" name="Group 22"/>
          <p:cNvGrpSpPr/>
          <p:nvPr/>
        </p:nvGrpSpPr>
        <p:grpSpPr>
          <a:xfrm>
            <a:off x="1118880" y="1061640"/>
            <a:ext cx="5041800" cy="1627920"/>
            <a:chOff x="1118880" y="1061640"/>
            <a:chExt cx="5041800" cy="1627920"/>
          </a:xfrm>
        </p:grpSpPr>
        <p:sp>
          <p:nvSpPr>
            <p:cNvPr id="487" name="CustomShape 23"/>
            <p:cNvSpPr/>
            <p:nvPr/>
          </p:nvSpPr>
          <p:spPr>
            <a:xfrm>
              <a:off x="1118880" y="1061640"/>
              <a:ext cx="2676600" cy="617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Create or resume a Transaction Object 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488" name="CustomShape 24"/>
            <p:cNvSpPr/>
            <p:nvPr/>
          </p:nvSpPr>
          <p:spPr>
            <a:xfrm>
              <a:off x="4680000" y="1591200"/>
              <a:ext cx="1480680" cy="1098360"/>
            </a:xfrm>
            <a:custGeom>
              <a:avLst/>
              <a:gdLst/>
              <a:ahLst/>
              <a:rect l="l" t="t" r="r" b="b"/>
              <a:pathLst>
                <a:path w="778" h="581">
                  <a:moveTo>
                    <a:pt x="0" y="353"/>
                  </a:moveTo>
                  <a:cubicBezTo>
                    <a:pt x="288" y="581"/>
                    <a:pt x="288" y="581"/>
                    <a:pt x="288" y="581"/>
                  </a:cubicBezTo>
                  <a:cubicBezTo>
                    <a:pt x="410" y="449"/>
                    <a:pt x="584" y="367"/>
                    <a:pt x="778" y="367"/>
                  </a:cubicBezTo>
                  <a:cubicBezTo>
                    <a:pt x="778" y="0"/>
                    <a:pt x="778" y="0"/>
                    <a:pt x="778" y="0"/>
                  </a:cubicBezTo>
                  <a:cubicBezTo>
                    <a:pt x="468" y="0"/>
                    <a:pt x="189" y="136"/>
                    <a:pt x="0" y="3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algn="t" blurRad="50800" dir="5400000" dist="38160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489" name="CustomShape 25"/>
            <p:cNvSpPr/>
            <p:nvPr/>
          </p:nvSpPr>
          <p:spPr>
            <a:xfrm>
              <a:off x="4981680" y="1472040"/>
              <a:ext cx="834840" cy="8348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90" name="Group 26"/>
            <p:cNvGrpSpPr/>
            <p:nvPr/>
          </p:nvGrpSpPr>
          <p:grpSpPr>
            <a:xfrm>
              <a:off x="3799080" y="1235520"/>
              <a:ext cx="981360" cy="831240"/>
              <a:chOff x="3799080" y="1235520"/>
              <a:chExt cx="981360" cy="831240"/>
            </a:xfrm>
          </p:grpSpPr>
          <p:sp>
            <p:nvSpPr>
              <p:cNvPr id="491" name="CustomShape 27"/>
              <p:cNvSpPr/>
              <p:nvPr/>
            </p:nvSpPr>
            <p:spPr>
              <a:xfrm flipV="1" rot="7361400">
                <a:off x="4158000" y="1187640"/>
                <a:ext cx="262800" cy="997560"/>
              </a:xfrm>
              <a:custGeom>
                <a:avLst/>
                <a:gdLst/>
                <a:ahLst/>
                <a:rect l="l" t="t" r="r" b="b"/>
                <a:pathLst>
                  <a:path w="166" h="633">
                    <a:moveTo>
                      <a:pt x="66" y="0"/>
                    </a:moveTo>
                    <a:cubicBezTo>
                      <a:pt x="55" y="14"/>
                      <a:pt x="47" y="27"/>
                      <a:pt x="40" y="41"/>
                    </a:cubicBezTo>
                    <a:cubicBezTo>
                      <a:pt x="33" y="55"/>
                      <a:pt x="27" y="71"/>
                      <a:pt x="22" y="91"/>
                    </a:cubicBezTo>
                    <a:cubicBezTo>
                      <a:pt x="21" y="98"/>
                      <a:pt x="18" y="109"/>
                      <a:pt x="13" y="133"/>
                    </a:cubicBezTo>
                    <a:cubicBezTo>
                      <a:pt x="7" y="162"/>
                      <a:pt x="1" y="212"/>
                      <a:pt x="0" y="255"/>
                    </a:cubicBezTo>
                    <a:cubicBezTo>
                      <a:pt x="0" y="299"/>
                      <a:pt x="5" y="334"/>
                      <a:pt x="5" y="334"/>
                    </a:cubicBezTo>
                    <a:cubicBezTo>
                      <a:pt x="5" y="334"/>
                      <a:pt x="5" y="336"/>
                      <a:pt x="5" y="339"/>
                    </a:cubicBezTo>
                    <a:cubicBezTo>
                      <a:pt x="6" y="343"/>
                      <a:pt x="6" y="347"/>
                      <a:pt x="7" y="353"/>
                    </a:cubicBezTo>
                    <a:cubicBezTo>
                      <a:pt x="8" y="360"/>
                      <a:pt x="9" y="367"/>
                      <a:pt x="11" y="375"/>
                    </a:cubicBezTo>
                    <a:cubicBezTo>
                      <a:pt x="12" y="383"/>
                      <a:pt x="14" y="392"/>
                      <a:pt x="16" y="401"/>
                    </a:cubicBezTo>
                    <a:cubicBezTo>
                      <a:pt x="19" y="410"/>
                      <a:pt x="22" y="420"/>
                      <a:pt x="24" y="430"/>
                    </a:cubicBezTo>
                    <a:cubicBezTo>
                      <a:pt x="28" y="439"/>
                      <a:pt x="31" y="449"/>
                      <a:pt x="34" y="459"/>
                    </a:cubicBezTo>
                    <a:cubicBezTo>
                      <a:pt x="38" y="469"/>
                      <a:pt x="42" y="478"/>
                      <a:pt x="46" y="487"/>
                    </a:cubicBezTo>
                    <a:cubicBezTo>
                      <a:pt x="50" y="496"/>
                      <a:pt x="54" y="504"/>
                      <a:pt x="58" y="511"/>
                    </a:cubicBezTo>
                    <a:cubicBezTo>
                      <a:pt x="73" y="540"/>
                      <a:pt x="85" y="556"/>
                      <a:pt x="90" y="565"/>
                    </a:cubicBezTo>
                    <a:cubicBezTo>
                      <a:pt x="97" y="574"/>
                      <a:pt x="103" y="581"/>
                      <a:pt x="108" y="588"/>
                    </a:cubicBezTo>
                    <a:cubicBezTo>
                      <a:pt x="114" y="594"/>
                      <a:pt x="120" y="600"/>
                      <a:pt x="126" y="605"/>
                    </a:cubicBezTo>
                    <a:cubicBezTo>
                      <a:pt x="129" y="607"/>
                      <a:pt x="132" y="610"/>
                      <a:pt x="135" y="612"/>
                    </a:cubicBezTo>
                    <a:cubicBezTo>
                      <a:pt x="138" y="615"/>
                      <a:pt x="142" y="617"/>
                      <a:pt x="145" y="619"/>
                    </a:cubicBezTo>
                    <a:cubicBezTo>
                      <a:pt x="151" y="624"/>
                      <a:pt x="158" y="628"/>
                      <a:pt x="166" y="633"/>
                    </a:cubicBezTo>
                    <a:cubicBezTo>
                      <a:pt x="161" y="625"/>
                      <a:pt x="157" y="618"/>
                      <a:pt x="153" y="611"/>
                    </a:cubicBezTo>
                    <a:cubicBezTo>
                      <a:pt x="151" y="608"/>
                      <a:pt x="149" y="605"/>
                      <a:pt x="147" y="602"/>
                    </a:cubicBezTo>
                    <a:cubicBezTo>
                      <a:pt x="145" y="598"/>
                      <a:pt x="143" y="595"/>
                      <a:pt x="141" y="592"/>
                    </a:cubicBezTo>
                    <a:cubicBezTo>
                      <a:pt x="137" y="585"/>
                      <a:pt x="132" y="579"/>
                      <a:pt x="128" y="572"/>
                    </a:cubicBezTo>
                    <a:cubicBezTo>
                      <a:pt x="123" y="565"/>
                      <a:pt x="118" y="558"/>
                      <a:pt x="112" y="550"/>
                    </a:cubicBezTo>
                    <a:cubicBezTo>
                      <a:pt x="107" y="541"/>
                      <a:pt x="96" y="526"/>
                      <a:pt x="82" y="499"/>
                    </a:cubicBezTo>
                    <a:cubicBezTo>
                      <a:pt x="67" y="471"/>
                      <a:pt x="51" y="430"/>
                      <a:pt x="43" y="394"/>
                    </a:cubicBezTo>
                    <a:cubicBezTo>
                      <a:pt x="41" y="386"/>
                      <a:pt x="39" y="377"/>
                      <a:pt x="37" y="370"/>
                    </a:cubicBezTo>
                    <a:cubicBezTo>
                      <a:pt x="36" y="362"/>
                      <a:pt x="35" y="355"/>
                      <a:pt x="34" y="349"/>
                    </a:cubicBezTo>
                    <a:cubicBezTo>
                      <a:pt x="33" y="344"/>
                      <a:pt x="32" y="339"/>
                      <a:pt x="32" y="336"/>
                    </a:cubicBezTo>
                    <a:cubicBezTo>
                      <a:pt x="31" y="333"/>
                      <a:pt x="31" y="331"/>
                      <a:pt x="31" y="331"/>
                    </a:cubicBezTo>
                    <a:cubicBezTo>
                      <a:pt x="31" y="331"/>
                      <a:pt x="27" y="297"/>
                      <a:pt x="27" y="256"/>
                    </a:cubicBezTo>
                    <a:cubicBezTo>
                      <a:pt x="28" y="214"/>
                      <a:pt x="34" y="166"/>
                      <a:pt x="40" y="138"/>
                    </a:cubicBezTo>
                    <a:cubicBezTo>
                      <a:pt x="44" y="115"/>
                      <a:pt x="47" y="104"/>
                      <a:pt x="48" y="97"/>
                    </a:cubicBezTo>
                    <a:cubicBezTo>
                      <a:pt x="53" y="78"/>
                      <a:pt x="56" y="62"/>
                      <a:pt x="59" y="47"/>
                    </a:cubicBezTo>
                    <a:cubicBezTo>
                      <a:pt x="61" y="32"/>
                      <a:pt x="63" y="18"/>
                      <a:pt x="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2" name="CustomShape 28"/>
              <p:cNvSpPr/>
              <p:nvPr/>
            </p:nvSpPr>
            <p:spPr>
              <a:xfrm flipV="1" rot="7361400">
                <a:off x="3861000" y="1276200"/>
                <a:ext cx="208080" cy="202320"/>
              </a:xfrm>
              <a:custGeom>
                <a:avLst/>
                <a:gdLst/>
                <a:ahLst/>
                <a:rect l="l" t="t" r="r" b="b"/>
                <a:pathLst>
                  <a:path w="133" h="129">
                    <a:moveTo>
                      <a:pt x="0" y="103"/>
                    </a:moveTo>
                    <a:cubicBezTo>
                      <a:pt x="14" y="99"/>
                      <a:pt x="23" y="96"/>
                      <a:pt x="32" y="86"/>
                    </a:cubicBezTo>
                    <a:cubicBezTo>
                      <a:pt x="37" y="81"/>
                      <a:pt x="53" y="64"/>
                      <a:pt x="67" y="49"/>
                    </a:cubicBezTo>
                    <a:cubicBezTo>
                      <a:pt x="74" y="42"/>
                      <a:pt x="82" y="36"/>
                      <a:pt x="87" y="32"/>
                    </a:cubicBezTo>
                    <a:cubicBezTo>
                      <a:pt x="88" y="30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87" y="27"/>
                      <a:pt x="91" y="39"/>
                      <a:pt x="93" y="49"/>
                    </a:cubicBezTo>
                    <a:cubicBezTo>
                      <a:pt x="98" y="68"/>
                      <a:pt x="102" y="91"/>
                      <a:pt x="104" y="98"/>
                    </a:cubicBezTo>
                    <a:cubicBezTo>
                      <a:pt x="107" y="112"/>
                      <a:pt x="112" y="119"/>
                      <a:pt x="123" y="129"/>
                    </a:cubicBezTo>
                    <a:cubicBezTo>
                      <a:pt x="129" y="116"/>
                      <a:pt x="133" y="107"/>
                      <a:pt x="130" y="93"/>
                    </a:cubicBezTo>
                    <a:cubicBezTo>
                      <a:pt x="129" y="86"/>
                      <a:pt x="125" y="63"/>
                      <a:pt x="119" y="42"/>
                    </a:cubicBezTo>
                    <a:cubicBezTo>
                      <a:pt x="118" y="37"/>
                      <a:pt x="117" y="32"/>
                      <a:pt x="115" y="27"/>
                    </a:cubicBezTo>
                    <a:cubicBezTo>
                      <a:pt x="115" y="26"/>
                      <a:pt x="114" y="24"/>
                      <a:pt x="114" y="23"/>
                    </a:cubicBezTo>
                    <a:cubicBezTo>
                      <a:pt x="113" y="21"/>
                      <a:pt x="113" y="20"/>
                      <a:pt x="112" y="18"/>
                    </a:cubicBezTo>
                    <a:cubicBezTo>
                      <a:pt x="111" y="16"/>
                      <a:pt x="110" y="14"/>
                      <a:pt x="110" y="13"/>
                    </a:cubicBezTo>
                    <a:cubicBezTo>
                      <a:pt x="109" y="11"/>
                      <a:pt x="108" y="9"/>
                      <a:pt x="107" y="8"/>
                    </a:cubicBezTo>
                    <a:cubicBezTo>
                      <a:pt x="105" y="5"/>
                      <a:pt x="103" y="3"/>
                      <a:pt x="101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8" y="1"/>
                      <a:pt x="98" y="1"/>
                      <a:pt x="97" y="1"/>
                    </a:cubicBezTo>
                    <a:cubicBezTo>
                      <a:pt x="96" y="0"/>
                      <a:pt x="95" y="0"/>
                      <a:pt x="95" y="0"/>
                    </a:cubicBezTo>
                    <a:cubicBezTo>
                      <a:pt x="91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8" y="1"/>
                    </a:cubicBezTo>
                    <a:cubicBezTo>
                      <a:pt x="87" y="1"/>
                      <a:pt x="85" y="1"/>
                      <a:pt x="83" y="2"/>
                    </a:cubicBezTo>
                    <a:cubicBezTo>
                      <a:pt x="82" y="3"/>
                      <a:pt x="79" y="4"/>
                      <a:pt x="77" y="6"/>
                    </a:cubicBezTo>
                    <a:cubicBezTo>
                      <a:pt x="74" y="7"/>
                      <a:pt x="71" y="10"/>
                      <a:pt x="70" y="10"/>
                    </a:cubicBezTo>
                    <a:cubicBezTo>
                      <a:pt x="64" y="15"/>
                      <a:pt x="56" y="23"/>
                      <a:pt x="48" y="30"/>
                    </a:cubicBezTo>
                    <a:cubicBezTo>
                      <a:pt x="33" y="45"/>
                      <a:pt x="17" y="62"/>
                      <a:pt x="12" y="68"/>
                    </a:cubicBezTo>
                    <a:cubicBezTo>
                      <a:pt x="3" y="79"/>
                      <a:pt x="1" y="88"/>
                      <a:pt x="0" y="103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pic>
          <p:nvPicPr>
            <p:cNvPr id="493" name="Picture 224" descr=""/>
            <p:cNvPicPr/>
            <p:nvPr/>
          </p:nvPicPr>
          <p:blipFill>
            <a:blip r:embed="rId4"/>
            <a:stretch/>
          </p:blipFill>
          <p:spPr>
            <a:xfrm>
              <a:off x="5121360" y="1607040"/>
              <a:ext cx="237240" cy="237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4" name="Picture 225" descr=""/>
            <p:cNvPicPr/>
            <p:nvPr/>
          </p:nvPicPr>
          <p:blipFill>
            <a:blip r:embed="rId5"/>
            <a:stretch/>
          </p:blipFill>
          <p:spPr>
            <a:xfrm>
              <a:off x="5270400" y="1715040"/>
              <a:ext cx="436320" cy="4363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5" name="Group 29"/>
          <p:cNvGrpSpPr/>
          <p:nvPr/>
        </p:nvGrpSpPr>
        <p:grpSpPr>
          <a:xfrm>
            <a:off x="1072080" y="2479680"/>
            <a:ext cx="4119480" cy="2410560"/>
            <a:chOff x="1072080" y="2479680"/>
            <a:chExt cx="4119480" cy="2410560"/>
          </a:xfrm>
        </p:grpSpPr>
        <p:sp>
          <p:nvSpPr>
            <p:cNvPr id="496" name="CustomShape 30"/>
            <p:cNvSpPr/>
            <p:nvPr/>
          </p:nvSpPr>
          <p:spPr>
            <a:xfrm>
              <a:off x="1072080" y="3593520"/>
              <a:ext cx="1984320" cy="810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noAutofit/>
            </a:bodyPr>
            <a:p>
              <a:pPr algn="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Finalize</a:t>
              </a:r>
              <a:endParaRPr b="0" lang="it-IT" sz="18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Or suspend </a:t>
              </a:r>
              <a:endParaRPr b="0" lang="it-IT" sz="18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The transaction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497" name="CustomShape 31"/>
            <p:cNvSpPr/>
            <p:nvPr/>
          </p:nvSpPr>
          <p:spPr>
            <a:xfrm>
              <a:off x="4184280" y="2479680"/>
              <a:ext cx="1007280" cy="2410560"/>
            </a:xfrm>
            <a:custGeom>
              <a:avLst/>
              <a:gdLst/>
              <a:ahLst/>
              <a:rect l="l" t="t" r="r" b="b"/>
              <a:pathLst>
                <a:path w="533" h="1261">
                  <a:moveTo>
                    <a:pt x="0" y="574"/>
                  </a:moveTo>
                  <a:cubicBezTo>
                    <a:pt x="0" y="838"/>
                    <a:pt x="98" y="1079"/>
                    <a:pt x="260" y="1261"/>
                  </a:cubicBezTo>
                  <a:cubicBezTo>
                    <a:pt x="533" y="1015"/>
                    <a:pt x="533" y="1015"/>
                    <a:pt x="533" y="1015"/>
                  </a:cubicBezTo>
                  <a:cubicBezTo>
                    <a:pt x="429" y="898"/>
                    <a:pt x="366" y="743"/>
                    <a:pt x="366" y="574"/>
                  </a:cubicBezTo>
                  <a:cubicBezTo>
                    <a:pt x="366" y="440"/>
                    <a:pt x="406" y="315"/>
                    <a:pt x="474" y="21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64" y="164"/>
                    <a:pt x="0" y="362"/>
                    <a:pt x="0" y="5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498" name="CustomShape 32"/>
            <p:cNvSpPr/>
            <p:nvPr/>
          </p:nvSpPr>
          <p:spPr>
            <a:xfrm>
              <a:off x="3893040" y="3240360"/>
              <a:ext cx="834840" cy="83664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9" name="CustomShape 33"/>
            <p:cNvSpPr/>
            <p:nvPr/>
          </p:nvSpPr>
          <p:spPr>
            <a:xfrm rot="17100000">
              <a:off x="3425040" y="3879000"/>
              <a:ext cx="249480" cy="925560"/>
            </a:xfrm>
            <a:custGeom>
              <a:avLst/>
              <a:gdLst/>
              <a:ahLst/>
              <a:rect l="l" t="t" r="r" b="b"/>
              <a:pathLst>
                <a:path w="189" h="662">
                  <a:moveTo>
                    <a:pt x="67" y="49"/>
                  </a:moveTo>
                  <a:cubicBezTo>
                    <a:pt x="74" y="42"/>
                    <a:pt x="82" y="36"/>
                    <a:pt x="87" y="32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77" y="45"/>
                    <a:pt x="70" y="57"/>
                    <a:pt x="63" y="70"/>
                  </a:cubicBezTo>
                  <a:cubicBezTo>
                    <a:pt x="56" y="84"/>
                    <a:pt x="50" y="100"/>
                    <a:pt x="45" y="120"/>
                  </a:cubicBezTo>
                  <a:cubicBezTo>
                    <a:pt x="44" y="127"/>
                    <a:pt x="41" y="138"/>
                    <a:pt x="36" y="162"/>
                  </a:cubicBezTo>
                  <a:cubicBezTo>
                    <a:pt x="30" y="191"/>
                    <a:pt x="24" y="241"/>
                    <a:pt x="23" y="284"/>
                  </a:cubicBezTo>
                  <a:cubicBezTo>
                    <a:pt x="23" y="328"/>
                    <a:pt x="28" y="363"/>
                    <a:pt x="28" y="363"/>
                  </a:cubicBezTo>
                  <a:cubicBezTo>
                    <a:pt x="28" y="363"/>
                    <a:pt x="28" y="365"/>
                    <a:pt x="28" y="368"/>
                  </a:cubicBezTo>
                  <a:cubicBezTo>
                    <a:pt x="29" y="372"/>
                    <a:pt x="29" y="376"/>
                    <a:pt x="30" y="382"/>
                  </a:cubicBezTo>
                  <a:cubicBezTo>
                    <a:pt x="31" y="389"/>
                    <a:pt x="32" y="396"/>
                    <a:pt x="34" y="404"/>
                  </a:cubicBezTo>
                  <a:cubicBezTo>
                    <a:pt x="35" y="412"/>
                    <a:pt x="37" y="421"/>
                    <a:pt x="39" y="430"/>
                  </a:cubicBezTo>
                  <a:cubicBezTo>
                    <a:pt x="42" y="439"/>
                    <a:pt x="45" y="449"/>
                    <a:pt x="47" y="459"/>
                  </a:cubicBezTo>
                  <a:cubicBezTo>
                    <a:pt x="51" y="468"/>
                    <a:pt x="54" y="478"/>
                    <a:pt x="57" y="488"/>
                  </a:cubicBezTo>
                  <a:cubicBezTo>
                    <a:pt x="61" y="498"/>
                    <a:pt x="65" y="507"/>
                    <a:pt x="69" y="516"/>
                  </a:cubicBezTo>
                  <a:cubicBezTo>
                    <a:pt x="73" y="525"/>
                    <a:pt x="77" y="533"/>
                    <a:pt x="81" y="540"/>
                  </a:cubicBezTo>
                  <a:cubicBezTo>
                    <a:pt x="96" y="569"/>
                    <a:pt x="108" y="585"/>
                    <a:pt x="113" y="594"/>
                  </a:cubicBezTo>
                  <a:cubicBezTo>
                    <a:pt x="120" y="603"/>
                    <a:pt x="126" y="610"/>
                    <a:pt x="131" y="617"/>
                  </a:cubicBezTo>
                  <a:cubicBezTo>
                    <a:pt x="137" y="623"/>
                    <a:pt x="143" y="629"/>
                    <a:pt x="149" y="634"/>
                  </a:cubicBezTo>
                  <a:cubicBezTo>
                    <a:pt x="152" y="636"/>
                    <a:pt x="155" y="639"/>
                    <a:pt x="158" y="641"/>
                  </a:cubicBezTo>
                  <a:cubicBezTo>
                    <a:pt x="161" y="644"/>
                    <a:pt x="165" y="646"/>
                    <a:pt x="168" y="648"/>
                  </a:cubicBezTo>
                  <a:cubicBezTo>
                    <a:pt x="174" y="653"/>
                    <a:pt x="181" y="657"/>
                    <a:pt x="189" y="662"/>
                  </a:cubicBezTo>
                  <a:cubicBezTo>
                    <a:pt x="184" y="654"/>
                    <a:pt x="180" y="647"/>
                    <a:pt x="176" y="640"/>
                  </a:cubicBezTo>
                  <a:cubicBezTo>
                    <a:pt x="174" y="637"/>
                    <a:pt x="172" y="634"/>
                    <a:pt x="170" y="631"/>
                  </a:cubicBezTo>
                  <a:cubicBezTo>
                    <a:pt x="168" y="627"/>
                    <a:pt x="166" y="624"/>
                    <a:pt x="164" y="621"/>
                  </a:cubicBezTo>
                  <a:cubicBezTo>
                    <a:pt x="160" y="614"/>
                    <a:pt x="155" y="608"/>
                    <a:pt x="151" y="601"/>
                  </a:cubicBezTo>
                  <a:cubicBezTo>
                    <a:pt x="146" y="594"/>
                    <a:pt x="141" y="587"/>
                    <a:pt x="135" y="579"/>
                  </a:cubicBezTo>
                  <a:cubicBezTo>
                    <a:pt x="130" y="570"/>
                    <a:pt x="119" y="555"/>
                    <a:pt x="105" y="528"/>
                  </a:cubicBezTo>
                  <a:cubicBezTo>
                    <a:pt x="90" y="500"/>
                    <a:pt x="74" y="459"/>
                    <a:pt x="66" y="423"/>
                  </a:cubicBezTo>
                  <a:cubicBezTo>
                    <a:pt x="64" y="415"/>
                    <a:pt x="62" y="406"/>
                    <a:pt x="60" y="399"/>
                  </a:cubicBezTo>
                  <a:cubicBezTo>
                    <a:pt x="59" y="391"/>
                    <a:pt x="58" y="384"/>
                    <a:pt x="57" y="378"/>
                  </a:cubicBezTo>
                  <a:cubicBezTo>
                    <a:pt x="56" y="373"/>
                    <a:pt x="55" y="368"/>
                    <a:pt x="55" y="365"/>
                  </a:cubicBezTo>
                  <a:cubicBezTo>
                    <a:pt x="54" y="362"/>
                    <a:pt x="54" y="360"/>
                    <a:pt x="54" y="360"/>
                  </a:cubicBezTo>
                  <a:cubicBezTo>
                    <a:pt x="54" y="360"/>
                    <a:pt x="50" y="326"/>
                    <a:pt x="50" y="285"/>
                  </a:cubicBezTo>
                  <a:cubicBezTo>
                    <a:pt x="51" y="243"/>
                    <a:pt x="57" y="195"/>
                    <a:pt x="63" y="167"/>
                  </a:cubicBezTo>
                  <a:cubicBezTo>
                    <a:pt x="67" y="144"/>
                    <a:pt x="70" y="133"/>
                    <a:pt x="71" y="126"/>
                  </a:cubicBezTo>
                  <a:cubicBezTo>
                    <a:pt x="76" y="107"/>
                    <a:pt x="79" y="91"/>
                    <a:pt x="82" y="76"/>
                  </a:cubicBezTo>
                  <a:cubicBezTo>
                    <a:pt x="84" y="62"/>
                    <a:pt x="86" y="48"/>
                    <a:pt x="88" y="32"/>
                  </a:cubicBezTo>
                  <a:cubicBezTo>
                    <a:pt x="89" y="35"/>
                    <a:pt x="92" y="43"/>
                    <a:pt x="93" y="49"/>
                  </a:cubicBezTo>
                  <a:cubicBezTo>
                    <a:pt x="98" y="68"/>
                    <a:pt x="102" y="91"/>
                    <a:pt x="104" y="98"/>
                  </a:cubicBezTo>
                  <a:cubicBezTo>
                    <a:pt x="107" y="112"/>
                    <a:pt x="112" y="119"/>
                    <a:pt x="123" y="129"/>
                  </a:cubicBezTo>
                  <a:cubicBezTo>
                    <a:pt x="129" y="116"/>
                    <a:pt x="133" y="107"/>
                    <a:pt x="130" y="93"/>
                  </a:cubicBezTo>
                  <a:cubicBezTo>
                    <a:pt x="129" y="86"/>
                    <a:pt x="125" y="63"/>
                    <a:pt x="119" y="42"/>
                  </a:cubicBezTo>
                  <a:cubicBezTo>
                    <a:pt x="118" y="37"/>
                    <a:pt x="117" y="32"/>
                    <a:pt x="115" y="27"/>
                  </a:cubicBezTo>
                  <a:cubicBezTo>
                    <a:pt x="115" y="26"/>
                    <a:pt x="114" y="24"/>
                    <a:pt x="114" y="23"/>
                  </a:cubicBezTo>
                  <a:cubicBezTo>
                    <a:pt x="113" y="21"/>
                    <a:pt x="113" y="20"/>
                    <a:pt x="112" y="18"/>
                  </a:cubicBezTo>
                  <a:cubicBezTo>
                    <a:pt x="111" y="16"/>
                    <a:pt x="110" y="14"/>
                    <a:pt x="110" y="13"/>
                  </a:cubicBezTo>
                  <a:cubicBezTo>
                    <a:pt x="109" y="11"/>
                    <a:pt x="108" y="9"/>
                    <a:pt x="107" y="8"/>
                  </a:cubicBezTo>
                  <a:cubicBezTo>
                    <a:pt x="105" y="5"/>
                    <a:pt x="103" y="3"/>
                    <a:pt x="101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8" y="1"/>
                    <a:pt x="98" y="1"/>
                    <a:pt x="97" y="1"/>
                  </a:cubicBezTo>
                  <a:cubicBezTo>
                    <a:pt x="96" y="0"/>
                    <a:pt x="95" y="0"/>
                    <a:pt x="95" y="0"/>
                  </a:cubicBezTo>
                  <a:cubicBezTo>
                    <a:pt x="91" y="0"/>
                    <a:pt x="89" y="0"/>
                    <a:pt x="89" y="0"/>
                  </a:cubicBezTo>
                  <a:cubicBezTo>
                    <a:pt x="89" y="0"/>
                    <a:pt x="89" y="0"/>
                    <a:pt x="88" y="1"/>
                  </a:cubicBezTo>
                  <a:cubicBezTo>
                    <a:pt x="87" y="1"/>
                    <a:pt x="85" y="1"/>
                    <a:pt x="83" y="2"/>
                  </a:cubicBezTo>
                  <a:cubicBezTo>
                    <a:pt x="82" y="3"/>
                    <a:pt x="79" y="4"/>
                    <a:pt x="77" y="6"/>
                  </a:cubicBezTo>
                  <a:cubicBezTo>
                    <a:pt x="74" y="7"/>
                    <a:pt x="71" y="10"/>
                    <a:pt x="70" y="10"/>
                  </a:cubicBezTo>
                  <a:cubicBezTo>
                    <a:pt x="64" y="15"/>
                    <a:pt x="56" y="23"/>
                    <a:pt x="48" y="30"/>
                  </a:cubicBezTo>
                  <a:cubicBezTo>
                    <a:pt x="33" y="45"/>
                    <a:pt x="17" y="62"/>
                    <a:pt x="12" y="68"/>
                  </a:cubicBezTo>
                  <a:cubicBezTo>
                    <a:pt x="3" y="79"/>
                    <a:pt x="1" y="88"/>
                    <a:pt x="0" y="103"/>
                  </a:cubicBezTo>
                  <a:cubicBezTo>
                    <a:pt x="14" y="99"/>
                    <a:pt x="23" y="96"/>
                    <a:pt x="32" y="86"/>
                  </a:cubicBezTo>
                  <a:cubicBezTo>
                    <a:pt x="37" y="81"/>
                    <a:pt x="53" y="64"/>
                    <a:pt x="67" y="49"/>
                  </a:cubicBezTo>
                  <a:close/>
                  <a:moveTo>
                    <a:pt x="88" y="30"/>
                  </a:moveTo>
                  <a:cubicBezTo>
                    <a:pt x="88" y="30"/>
                    <a:pt x="88" y="30"/>
                    <a:pt x="88" y="30"/>
                  </a:cubicBezTo>
                  <a:cubicBezTo>
                    <a:pt x="88" y="30"/>
                    <a:pt x="88" y="30"/>
                    <a:pt x="88" y="30"/>
                  </a:cubicBezTo>
                  <a:close/>
                </a:path>
              </a:pathLst>
            </a:custGeom>
            <a:solidFill>
              <a:schemeClr val="accent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00" name="Picture 231" descr=""/>
            <p:cNvPicPr/>
            <p:nvPr/>
          </p:nvPicPr>
          <p:blipFill>
            <a:blip r:embed="rId6"/>
            <a:stretch/>
          </p:blipFill>
          <p:spPr>
            <a:xfrm>
              <a:off x="4024080" y="3383280"/>
              <a:ext cx="344880" cy="344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1" name="Picture 232" descr=""/>
            <p:cNvPicPr/>
            <p:nvPr/>
          </p:nvPicPr>
          <p:blipFill>
            <a:blip r:embed="rId7"/>
            <a:stretch/>
          </p:blipFill>
          <p:spPr>
            <a:xfrm>
              <a:off x="4238280" y="3646800"/>
              <a:ext cx="280440" cy="28044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02" name="Picture 233" descr=""/>
          <p:cNvPicPr/>
          <p:nvPr/>
        </p:nvPicPr>
        <p:blipFill>
          <a:blip r:embed="rId8"/>
          <a:stretch/>
        </p:blipFill>
        <p:spPr>
          <a:xfrm>
            <a:off x="5563080" y="2925000"/>
            <a:ext cx="1202760" cy="1183320"/>
          </a:xfrm>
          <a:prstGeom prst="rect">
            <a:avLst/>
          </a:prstGeom>
          <a:ln>
            <a:noFill/>
          </a:ln>
        </p:spPr>
      </p:pic>
      <p:sp>
        <p:nvSpPr>
          <p:cNvPr id="503" name="CustomShape 34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41e50"/>
                </a:solidFill>
                <a:latin typeface="Arial"/>
                <a:ea typeface="DejaVu Sans"/>
              </a:rPr>
              <a:t>Retail Transaction Example</a:t>
            </a:r>
            <a:endParaRPr b="0" lang="it-IT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" dur="indefinite" restart="never" nodeType="tmRoot">
          <p:childTnLst>
            <p:seq>
              <p:cTn id="29" dur="indefinite" nodeType="mainSeq"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ustomShape 1"/>
          <p:cNvSpPr/>
          <p:nvPr/>
        </p:nvSpPr>
        <p:spPr>
          <a:xfrm>
            <a:off x="2412000" y="2889360"/>
            <a:ext cx="82782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141e50"/>
                </a:solidFill>
                <a:latin typeface="Arial"/>
                <a:ea typeface="DejaVu Sans"/>
              </a:rPr>
              <a:t>Memphis</a:t>
            </a:r>
            <a:r>
              <a:rPr b="1" lang="it-IT" sz="4000" spc="-1" strike="noStrike">
                <a:solidFill>
                  <a:srgbClr val="141e50"/>
                </a:solidFill>
                <a:latin typeface="Arial"/>
                <a:ea typeface="DejaVu Sans"/>
              </a:rPr>
              <a:t> </a:t>
            </a:r>
            <a:r>
              <a:rPr b="1" lang="en-US" sz="4000" spc="-1" strike="noStrike">
                <a:solidFill>
                  <a:srgbClr val="141e50"/>
                </a:solidFill>
                <a:latin typeface="Arial"/>
                <a:ea typeface="DejaVu Sans"/>
              </a:rPr>
              <a:t>Technology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141e50"/>
                </a:solidFill>
                <a:latin typeface="Arial"/>
                <a:ea typeface="DejaVu Sans"/>
              </a:rPr>
              <a:t>Overview</a:t>
            </a:r>
            <a:endParaRPr b="0" lang="it-IT" sz="4000" spc="-1" strike="noStrike">
              <a:latin typeface="Arial"/>
            </a:endParaRPr>
          </a:p>
        </p:txBody>
      </p:sp>
      <p:pic>
        <p:nvPicPr>
          <p:cNvPr id="505" name="" descr=""/>
          <p:cNvPicPr/>
          <p:nvPr/>
        </p:nvPicPr>
        <p:blipFill>
          <a:blip r:embed="rId1"/>
          <a:stretch/>
        </p:blipFill>
        <p:spPr>
          <a:xfrm>
            <a:off x="1296000" y="2376000"/>
            <a:ext cx="1530720" cy="1530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Modern</a:t>
            </a: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 Micro se</a:t>
            </a: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rvices</a:t>
            </a: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 </a:t>
            </a: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Approach</a:t>
            </a:r>
            <a:endParaRPr b="0" lang="it-IT" sz="3600" spc="-1" strike="noStrike">
              <a:latin typeface="Arial"/>
            </a:endParaRPr>
          </a:p>
        </p:txBody>
      </p:sp>
      <p:grpSp>
        <p:nvGrpSpPr>
          <p:cNvPr id="507" name="Group 2"/>
          <p:cNvGrpSpPr/>
          <p:nvPr/>
        </p:nvGrpSpPr>
        <p:grpSpPr>
          <a:xfrm>
            <a:off x="216000" y="4896360"/>
            <a:ext cx="7890840" cy="1606680"/>
            <a:chOff x="216000" y="4896360"/>
            <a:chExt cx="7890840" cy="1606680"/>
          </a:xfrm>
        </p:grpSpPr>
        <p:sp>
          <p:nvSpPr>
            <p:cNvPr id="508" name="CustomShape 3"/>
            <p:cNvSpPr/>
            <p:nvPr/>
          </p:nvSpPr>
          <p:spPr>
            <a:xfrm>
              <a:off x="2016000" y="4896360"/>
              <a:ext cx="1282680" cy="1606680"/>
            </a:xfrm>
            <a:prstGeom prst="rect">
              <a:avLst/>
            </a:prstGeom>
            <a:solidFill>
              <a:srgbClr val="dff8cc"/>
            </a:solidFill>
            <a:ln w="72000">
              <a:solidFill>
                <a:srgbClr val="77bc6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26000" rIns="126000" tIns="81000" bIns="81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Micro-</a:t>
              </a: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services</a:t>
              </a: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it-IT" sz="1800" spc="-1" strike="noStrike">
                <a:latin typeface="Arial"/>
              </a:endParaRPr>
            </a:p>
          </p:txBody>
        </p:sp>
        <p:pic>
          <p:nvPicPr>
            <p:cNvPr id="509" name="" descr=""/>
            <p:cNvPicPr/>
            <p:nvPr/>
          </p:nvPicPr>
          <p:blipFill>
            <a:blip r:embed="rId1"/>
            <a:stretch/>
          </p:blipFill>
          <p:spPr>
            <a:xfrm>
              <a:off x="552240" y="5488200"/>
              <a:ext cx="726840" cy="726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0" name="CustomShape 4"/>
            <p:cNvSpPr/>
            <p:nvPr/>
          </p:nvSpPr>
          <p:spPr>
            <a:xfrm>
              <a:off x="216000" y="5076360"/>
              <a:ext cx="1639080" cy="500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it-IT" sz="15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Cloud Infrastructure</a:t>
              </a:r>
              <a:endParaRPr b="0" lang="it-IT" sz="1500" spc="-1" strike="noStrike">
                <a:latin typeface="Arial"/>
              </a:endParaRPr>
            </a:p>
          </p:txBody>
        </p:sp>
        <p:sp>
          <p:nvSpPr>
            <p:cNvPr id="511" name="CustomShape 5"/>
            <p:cNvSpPr/>
            <p:nvPr/>
          </p:nvSpPr>
          <p:spPr>
            <a:xfrm>
              <a:off x="3457800" y="5365440"/>
              <a:ext cx="1305720" cy="669600"/>
            </a:xfrm>
            <a:prstGeom prst="flowChartAlternateProcess">
              <a:avLst/>
            </a:prstGeom>
            <a:solidFill>
              <a:srgbClr val="f9f9f9"/>
            </a:solidFill>
            <a:ln w="36000">
              <a:solidFill>
                <a:srgbClr val="e6e6e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Payments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512" name="CustomShape 6"/>
            <p:cNvSpPr/>
            <p:nvPr/>
          </p:nvSpPr>
          <p:spPr>
            <a:xfrm>
              <a:off x="5065560" y="5292000"/>
              <a:ext cx="1410840" cy="669600"/>
            </a:xfrm>
            <a:prstGeom prst="flowChartAlternateProcess">
              <a:avLst/>
            </a:prstGeom>
            <a:solidFill>
              <a:srgbClr val="f9f9f9"/>
            </a:solidFill>
            <a:ln w="36000">
              <a:solidFill>
                <a:srgbClr val="e6e6e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Loyalty</a:t>
              </a: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513" name="CustomShape 7"/>
            <p:cNvSpPr/>
            <p:nvPr/>
          </p:nvSpPr>
          <p:spPr>
            <a:xfrm>
              <a:off x="6696000" y="5292000"/>
              <a:ext cx="1410840" cy="669600"/>
            </a:xfrm>
            <a:prstGeom prst="flowChartAlternateProcess">
              <a:avLst/>
            </a:prstGeom>
            <a:solidFill>
              <a:srgbClr val="f9f9f9"/>
            </a:solidFill>
            <a:ln w="36000">
              <a:solidFill>
                <a:srgbClr val="e6e6e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Gift Cards</a:t>
              </a:r>
              <a:endParaRPr b="0" lang="it-IT" sz="1800" spc="-1" strike="noStrike">
                <a:latin typeface="Arial"/>
              </a:endParaRPr>
            </a:p>
          </p:txBody>
        </p:sp>
      </p:grpSp>
      <p:grpSp>
        <p:nvGrpSpPr>
          <p:cNvPr id="514" name="Group 8"/>
          <p:cNvGrpSpPr/>
          <p:nvPr/>
        </p:nvGrpSpPr>
        <p:grpSpPr>
          <a:xfrm>
            <a:off x="2087640" y="1050120"/>
            <a:ext cx="6395400" cy="3695400"/>
            <a:chOff x="2087640" y="1050120"/>
            <a:chExt cx="6395400" cy="3695400"/>
          </a:xfrm>
        </p:grpSpPr>
        <p:sp>
          <p:nvSpPr>
            <p:cNvPr id="515" name="CustomShape 9"/>
            <p:cNvSpPr/>
            <p:nvPr/>
          </p:nvSpPr>
          <p:spPr>
            <a:xfrm>
              <a:off x="2087640" y="1050120"/>
              <a:ext cx="1282680" cy="922680"/>
            </a:xfrm>
            <a:prstGeom prst="rect">
              <a:avLst/>
            </a:prstGeom>
            <a:solidFill>
              <a:srgbClr val="dff8cc"/>
            </a:solidFill>
            <a:ln w="72000">
              <a:solidFill>
                <a:srgbClr val="77bc6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26000" rIns="126000" tIns="81000" bIns="81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Check-out</a:t>
              </a: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it-IT" sz="1800" spc="-1" strike="noStrike">
                <a:latin typeface="Arial"/>
              </a:endParaRPr>
            </a:p>
          </p:txBody>
        </p:sp>
        <p:sp>
          <p:nvSpPr>
            <p:cNvPr id="516" name="CustomShape 10"/>
            <p:cNvSpPr/>
            <p:nvPr/>
          </p:nvSpPr>
          <p:spPr>
            <a:xfrm>
              <a:off x="4788360" y="2634120"/>
              <a:ext cx="2579040" cy="851040"/>
            </a:xfrm>
            <a:prstGeom prst="flowChartAlternateProcess">
              <a:avLst/>
            </a:prstGeom>
            <a:solidFill>
              <a:srgbClr val="f9f9f9"/>
            </a:solidFill>
            <a:ln w="36000">
              <a:solidFill>
                <a:srgbClr val="e6e6e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Transaction</a:t>
              </a: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 Manager</a:t>
              </a:r>
              <a:endParaRPr b="0" lang="it-IT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Promo </a:t>
              </a:r>
              <a:r>
                <a:rPr b="0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Engine</a:t>
              </a:r>
              <a:endParaRPr b="0" lang="it-IT" sz="1800" spc="-1" strike="noStrike">
                <a:latin typeface="Arial"/>
              </a:endParaRPr>
            </a:p>
          </p:txBody>
        </p:sp>
        <p:pic>
          <p:nvPicPr>
            <p:cNvPr id="517" name="Picture 383_0" descr=""/>
            <p:cNvPicPr/>
            <p:nvPr/>
          </p:nvPicPr>
          <p:blipFill>
            <a:blip r:embed="rId2"/>
            <a:stretch/>
          </p:blipFill>
          <p:spPr>
            <a:xfrm>
              <a:off x="4476960" y="1121400"/>
              <a:ext cx="666360" cy="721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8" name="Picture 384_0" descr=""/>
            <p:cNvPicPr/>
            <p:nvPr/>
          </p:nvPicPr>
          <p:blipFill>
            <a:blip r:embed="rId3"/>
            <a:stretch/>
          </p:blipFill>
          <p:spPr>
            <a:xfrm>
              <a:off x="5897520" y="1144440"/>
              <a:ext cx="790920" cy="856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9" name="Picture 386_0" descr=""/>
            <p:cNvPicPr/>
            <p:nvPr/>
          </p:nvPicPr>
          <p:blipFill>
            <a:blip r:embed="rId4"/>
            <a:stretch/>
          </p:blipFill>
          <p:spPr>
            <a:xfrm>
              <a:off x="7282080" y="1074240"/>
              <a:ext cx="912600" cy="970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0" name="CustomShape 11"/>
            <p:cNvSpPr/>
            <p:nvPr/>
          </p:nvSpPr>
          <p:spPr>
            <a:xfrm>
              <a:off x="5435640" y="3786120"/>
              <a:ext cx="888120" cy="959400"/>
            </a:xfrm>
            <a:custGeom>
              <a:avLst/>
              <a:gdLst/>
              <a:ahLst/>
              <a:rect l="l" t="t" r="r" b="b"/>
              <a:pathLst>
                <a:path w="2802" h="2802">
                  <a:moveTo>
                    <a:pt x="0" y="557"/>
                  </a:moveTo>
                  <a:lnTo>
                    <a:pt x="1400" y="0"/>
                  </a:lnTo>
                  <a:lnTo>
                    <a:pt x="2801" y="557"/>
                  </a:lnTo>
                  <a:lnTo>
                    <a:pt x="2100" y="557"/>
                  </a:lnTo>
                  <a:lnTo>
                    <a:pt x="2100" y="2243"/>
                  </a:lnTo>
                  <a:lnTo>
                    <a:pt x="2801" y="2243"/>
                  </a:lnTo>
                  <a:lnTo>
                    <a:pt x="1400" y="2801"/>
                  </a:lnTo>
                  <a:lnTo>
                    <a:pt x="0" y="2243"/>
                  </a:lnTo>
                  <a:lnTo>
                    <a:pt x="700" y="2243"/>
                  </a:lnTo>
                  <a:lnTo>
                    <a:pt x="700" y="557"/>
                  </a:lnTo>
                  <a:lnTo>
                    <a:pt x="0" y="557"/>
                  </a:lnTo>
                </a:path>
              </a:pathLst>
            </a:custGeom>
            <a:noFill/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1" name="CustomShape 12"/>
            <p:cNvSpPr/>
            <p:nvPr/>
          </p:nvSpPr>
          <p:spPr>
            <a:xfrm>
              <a:off x="3816000" y="2058120"/>
              <a:ext cx="4667040" cy="419400"/>
            </a:xfrm>
            <a:prstGeom prst="flowChartAlternateProcess">
              <a:avLst/>
            </a:prstGeom>
            <a:solidFill>
              <a:srgbClr val="f9f9f9"/>
            </a:solidFill>
            <a:ln w="36000">
              <a:solidFill>
                <a:srgbClr val="e6e6e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it-IT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GUI &amp; Hardware </a:t>
              </a:r>
              <a:r>
                <a:rPr b="0" lang="en-US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Interface</a:t>
              </a:r>
              <a:endParaRPr b="0" lang="it-IT" sz="1800" spc="-1" strike="noStrike">
                <a:latin typeface="Arial"/>
              </a:endParaRPr>
            </a:p>
          </p:txBody>
        </p:sp>
      </p:grpSp>
      <p:sp>
        <p:nvSpPr>
          <p:cNvPr id="522" name="CustomShape 13"/>
          <p:cNvSpPr/>
          <p:nvPr/>
        </p:nvSpPr>
        <p:spPr>
          <a:xfrm>
            <a:off x="9252000" y="5256000"/>
            <a:ext cx="2579040" cy="85104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Transaction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 Manager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Promo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Engine</a:t>
            </a:r>
            <a:endParaRPr b="0" lang="it-IT" sz="1800" spc="-1" strike="noStrike">
              <a:latin typeface="Arial"/>
            </a:endParaRPr>
          </a:p>
        </p:txBody>
      </p:sp>
      <p:grpSp>
        <p:nvGrpSpPr>
          <p:cNvPr id="523" name="Group 14"/>
          <p:cNvGrpSpPr/>
          <p:nvPr/>
        </p:nvGrpSpPr>
        <p:grpSpPr>
          <a:xfrm>
            <a:off x="9360000" y="1080000"/>
            <a:ext cx="2471400" cy="3443400"/>
            <a:chOff x="9360000" y="1080000"/>
            <a:chExt cx="2471400" cy="3443400"/>
          </a:xfrm>
        </p:grpSpPr>
        <p:pic>
          <p:nvPicPr>
            <p:cNvPr id="524" name="Picture 385_0" descr=""/>
            <p:cNvPicPr/>
            <p:nvPr/>
          </p:nvPicPr>
          <p:blipFill>
            <a:blip r:embed="rId5"/>
            <a:stretch/>
          </p:blipFill>
          <p:spPr>
            <a:xfrm>
              <a:off x="10983240" y="1272600"/>
              <a:ext cx="848160" cy="917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5" name="" descr=""/>
            <p:cNvPicPr/>
            <p:nvPr/>
          </p:nvPicPr>
          <p:blipFill>
            <a:blip r:embed="rId6"/>
            <a:stretch/>
          </p:blipFill>
          <p:spPr>
            <a:xfrm>
              <a:off x="9360000" y="1080000"/>
              <a:ext cx="1139040" cy="1139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6" name="CustomShape 15"/>
            <p:cNvSpPr/>
            <p:nvPr/>
          </p:nvSpPr>
          <p:spPr>
            <a:xfrm>
              <a:off x="10116360" y="2304000"/>
              <a:ext cx="995040" cy="2219400"/>
            </a:xfrm>
            <a:custGeom>
              <a:avLst/>
              <a:gdLst/>
              <a:ahLst/>
              <a:rect l="l" t="t" r="r" b="b"/>
              <a:pathLst>
                <a:path w="2802" h="2802">
                  <a:moveTo>
                    <a:pt x="0" y="557"/>
                  </a:moveTo>
                  <a:lnTo>
                    <a:pt x="1400" y="0"/>
                  </a:lnTo>
                  <a:lnTo>
                    <a:pt x="2801" y="557"/>
                  </a:lnTo>
                  <a:lnTo>
                    <a:pt x="2100" y="557"/>
                  </a:lnTo>
                  <a:lnTo>
                    <a:pt x="2100" y="2243"/>
                  </a:lnTo>
                  <a:lnTo>
                    <a:pt x="2801" y="2243"/>
                  </a:lnTo>
                  <a:lnTo>
                    <a:pt x="1400" y="2801"/>
                  </a:lnTo>
                  <a:lnTo>
                    <a:pt x="0" y="2243"/>
                  </a:lnTo>
                  <a:lnTo>
                    <a:pt x="700" y="2243"/>
                  </a:lnTo>
                  <a:lnTo>
                    <a:pt x="700" y="557"/>
                  </a:lnTo>
                  <a:lnTo>
                    <a:pt x="0" y="557"/>
                  </a:lnTo>
                </a:path>
              </a:pathLst>
            </a:custGeom>
            <a:noFill/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27" name="CustomShape 16"/>
          <p:cNvSpPr/>
          <p:nvPr/>
        </p:nvSpPr>
        <p:spPr>
          <a:xfrm>
            <a:off x="4572000" y="2511000"/>
            <a:ext cx="2939400" cy="11484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28" name="" descr=""/>
          <p:cNvPicPr/>
          <p:nvPr/>
        </p:nvPicPr>
        <p:blipFill>
          <a:blip r:embed="rId7"/>
          <a:stretch/>
        </p:blipFill>
        <p:spPr>
          <a:xfrm>
            <a:off x="9828000" y="4574520"/>
            <a:ext cx="1473480" cy="525240"/>
          </a:xfrm>
          <a:prstGeom prst="rect">
            <a:avLst/>
          </a:prstGeom>
          <a:ln>
            <a:noFill/>
          </a:ln>
        </p:spPr>
      </p:pic>
      <p:sp>
        <p:nvSpPr>
          <p:cNvPr id="529" name="CustomShape 17"/>
          <p:cNvSpPr/>
          <p:nvPr/>
        </p:nvSpPr>
        <p:spPr>
          <a:xfrm>
            <a:off x="8207280" y="5219280"/>
            <a:ext cx="923760" cy="923760"/>
          </a:xfrm>
          <a:custGeom>
            <a:avLst/>
            <a:gdLst/>
            <a:ahLst/>
            <a:rect l="l" t="t" r="r" b="b"/>
            <a:pathLst>
              <a:path w="2602" h="2602">
                <a:moveTo>
                  <a:pt x="0" y="1300"/>
                </a:moveTo>
                <a:lnTo>
                  <a:pt x="517" y="0"/>
                </a:lnTo>
                <a:lnTo>
                  <a:pt x="517" y="650"/>
                </a:lnTo>
                <a:lnTo>
                  <a:pt x="2083" y="650"/>
                </a:lnTo>
                <a:lnTo>
                  <a:pt x="2083" y="0"/>
                </a:lnTo>
                <a:lnTo>
                  <a:pt x="2601" y="1300"/>
                </a:lnTo>
                <a:lnTo>
                  <a:pt x="2083" y="2601"/>
                </a:lnTo>
                <a:lnTo>
                  <a:pt x="2083" y="1950"/>
                </a:lnTo>
                <a:lnTo>
                  <a:pt x="517" y="1950"/>
                </a:lnTo>
                <a:lnTo>
                  <a:pt x="517" y="2601"/>
                </a:lnTo>
                <a:lnTo>
                  <a:pt x="0" y="1300"/>
                </a:lnTo>
              </a:path>
            </a:pathLst>
          </a:cu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30" name="" descr=""/>
          <p:cNvPicPr/>
          <p:nvPr/>
        </p:nvPicPr>
        <p:blipFill>
          <a:blip r:embed="rId8"/>
          <a:stretch/>
        </p:blipFill>
        <p:spPr>
          <a:xfrm>
            <a:off x="10247400" y="72000"/>
            <a:ext cx="1123560" cy="1145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2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Memphis POS Stack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532" name="CustomShape 2"/>
          <p:cNvSpPr/>
          <p:nvPr/>
        </p:nvSpPr>
        <p:spPr>
          <a:xfrm>
            <a:off x="4248720" y="1584720"/>
            <a:ext cx="4666680" cy="41904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GUI (Ionic under Chrome)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533" name="CustomShape 3"/>
          <p:cNvSpPr/>
          <p:nvPr/>
        </p:nvSpPr>
        <p:spPr>
          <a:xfrm>
            <a:off x="4249080" y="2233080"/>
            <a:ext cx="4666680" cy="41904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Transaction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 manager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534" name="CustomShape 4"/>
          <p:cNvSpPr/>
          <p:nvPr/>
        </p:nvSpPr>
        <p:spPr>
          <a:xfrm>
            <a:off x="4249440" y="3529440"/>
            <a:ext cx="4666680" cy="41904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Java Hardware Interface Manager (JHIM)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535" name="CustomShape 5"/>
          <p:cNvSpPr/>
          <p:nvPr/>
        </p:nvSpPr>
        <p:spPr>
          <a:xfrm>
            <a:off x="4249800" y="4177800"/>
            <a:ext cx="4666680" cy="41904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Retail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 Bus (Rebus)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536" name="CustomShape 6"/>
          <p:cNvSpPr/>
          <p:nvPr/>
        </p:nvSpPr>
        <p:spPr>
          <a:xfrm>
            <a:off x="4250160" y="4861800"/>
            <a:ext cx="4666680" cy="41904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Postgresql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537" name="CustomShape 7"/>
          <p:cNvSpPr/>
          <p:nvPr/>
        </p:nvSpPr>
        <p:spPr>
          <a:xfrm>
            <a:off x="4250520" y="5546160"/>
            <a:ext cx="4666680" cy="41904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Linux (Debian 11)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538" name="Picture 273_0" descr=""/>
          <p:cNvPicPr/>
          <p:nvPr/>
        </p:nvPicPr>
        <p:blipFill>
          <a:blip r:embed="rId1"/>
          <a:stretch/>
        </p:blipFill>
        <p:spPr>
          <a:xfrm>
            <a:off x="1512360" y="2952360"/>
            <a:ext cx="1427400" cy="1153440"/>
          </a:xfrm>
          <a:prstGeom prst="rect">
            <a:avLst/>
          </a:prstGeom>
          <a:ln>
            <a:noFill/>
          </a:ln>
        </p:spPr>
      </p:pic>
      <p:sp>
        <p:nvSpPr>
          <p:cNvPr id="539" name="CustomShape 8"/>
          <p:cNvSpPr/>
          <p:nvPr/>
        </p:nvSpPr>
        <p:spPr>
          <a:xfrm>
            <a:off x="4249440" y="2881080"/>
            <a:ext cx="4666680" cy="41904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Promotion Engine (PIM)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540" name="CustomShape 9"/>
          <p:cNvSpPr/>
          <p:nvPr/>
        </p:nvSpPr>
        <p:spPr>
          <a:xfrm>
            <a:off x="3960360" y="2088360"/>
            <a:ext cx="5243400" cy="13554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41" name="Immagine 12_1" descr=""/>
          <p:cNvPicPr/>
          <p:nvPr/>
        </p:nvPicPr>
        <p:blipFill>
          <a:blip r:embed="rId2"/>
          <a:stretch/>
        </p:blipFill>
        <p:spPr>
          <a:xfrm>
            <a:off x="9386640" y="2376360"/>
            <a:ext cx="1977120" cy="707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Memphis Front Office Stack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543" name="Immagine 2_0" descr=""/>
          <p:cNvPicPr/>
          <p:nvPr/>
        </p:nvPicPr>
        <p:blipFill>
          <a:blip r:embed="rId1"/>
          <a:stretch/>
        </p:blipFill>
        <p:spPr>
          <a:xfrm>
            <a:off x="1071720" y="1488240"/>
            <a:ext cx="3021840" cy="3829680"/>
          </a:xfrm>
          <a:prstGeom prst="rect">
            <a:avLst/>
          </a:prstGeom>
          <a:ln>
            <a:noFill/>
          </a:ln>
        </p:spPr>
      </p:pic>
      <p:pic>
        <p:nvPicPr>
          <p:cNvPr id="544" name="" descr=""/>
          <p:cNvPicPr/>
          <p:nvPr/>
        </p:nvPicPr>
        <p:blipFill>
          <a:blip r:embed="rId2"/>
          <a:stretch/>
        </p:blipFill>
        <p:spPr>
          <a:xfrm>
            <a:off x="6120000" y="1277640"/>
            <a:ext cx="5496840" cy="2387160"/>
          </a:xfrm>
          <a:prstGeom prst="rect">
            <a:avLst/>
          </a:prstGeom>
          <a:ln>
            <a:noFill/>
          </a:ln>
        </p:spPr>
      </p:pic>
      <p:pic>
        <p:nvPicPr>
          <p:cNvPr id="545" name="" descr=""/>
          <p:cNvPicPr/>
          <p:nvPr/>
        </p:nvPicPr>
        <p:blipFill>
          <a:blip r:embed="rId3"/>
          <a:stretch/>
        </p:blipFill>
        <p:spPr>
          <a:xfrm>
            <a:off x="4668120" y="3312360"/>
            <a:ext cx="6193440" cy="2872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ustomShape 1"/>
          <p:cNvSpPr/>
          <p:nvPr/>
        </p:nvSpPr>
        <p:spPr>
          <a:xfrm>
            <a:off x="1044720" y="1636920"/>
            <a:ext cx="5626080" cy="478152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CustomShape 2"/>
          <p:cNvSpPr/>
          <p:nvPr/>
        </p:nvSpPr>
        <p:spPr>
          <a:xfrm>
            <a:off x="1224720" y="2108160"/>
            <a:ext cx="5357880" cy="381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It is a </a:t>
            </a:r>
            <a:r>
              <a:rPr b="1" lang="it-IT" sz="2600" spc="-1" strike="noStrike">
                <a:solidFill>
                  <a:srgbClr val="2832dc"/>
                </a:solidFill>
                <a:latin typeface="Arial"/>
                <a:ea typeface="DejaVu Sans"/>
              </a:rPr>
              <a:t>Containers Builder</a:t>
            </a:r>
            <a:endParaRPr b="0" lang="it-IT" sz="26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6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Container has IP address and </a:t>
            </a:r>
            <a:br/>
            <a:r>
              <a:rPr b="1" lang="it-IT" sz="2600" spc="-1" strike="noStrike">
                <a:solidFill>
                  <a:srgbClr val="2832dc"/>
                </a:solidFill>
                <a:latin typeface="Arial"/>
                <a:ea typeface="DejaVu Sans"/>
              </a:rPr>
              <a:t>logical</a:t>
            </a:r>
            <a:r>
              <a:rPr b="1" lang="it-IT" sz="2000" spc="-1" strike="noStrike">
                <a:solidFill>
                  <a:srgbClr val="2832dc"/>
                </a:solidFill>
                <a:latin typeface="Arial"/>
                <a:ea typeface="DejaVu Sans"/>
              </a:rPr>
              <a:t> </a:t>
            </a:r>
            <a:r>
              <a:rPr b="1" lang="it-IT" sz="2600" spc="-1" strike="noStrike">
                <a:solidFill>
                  <a:srgbClr val="2832dc"/>
                </a:solidFill>
                <a:latin typeface="Arial"/>
                <a:ea typeface="DejaVu Sans"/>
              </a:rPr>
              <a:t>name</a:t>
            </a:r>
            <a:endParaRPr b="0" lang="it-IT" sz="26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6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Containers are “</a:t>
            </a:r>
            <a:r>
              <a:rPr b="1" lang="it-IT" sz="2600" spc="-1" strike="noStrike">
                <a:solidFill>
                  <a:srgbClr val="2832dc"/>
                </a:solidFill>
                <a:latin typeface="Arial"/>
                <a:ea typeface="DejaVu Sans"/>
              </a:rPr>
              <a:t>waterproof</a:t>
            </a: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”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Each container has a </a:t>
            </a:r>
            <a:r>
              <a:rPr b="1" lang="it-IT" sz="2600" spc="-1" strike="noStrike">
                <a:solidFill>
                  <a:srgbClr val="2832dc"/>
                </a:solidFill>
                <a:latin typeface="Arial"/>
                <a:ea typeface="DejaVu Sans"/>
              </a:rPr>
              <a:t>mission</a:t>
            </a:r>
            <a:endParaRPr b="0" lang="it-IT" sz="26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Containers can be </a:t>
            </a:r>
            <a:r>
              <a:rPr b="1" lang="it-IT" sz="2600" spc="-1" strike="noStrike">
                <a:solidFill>
                  <a:srgbClr val="2832dc"/>
                </a:solidFill>
                <a:latin typeface="Arial"/>
                <a:ea typeface="DejaVu Sans"/>
              </a:rPr>
              <a:t>deployed</a:t>
            </a:r>
            <a:r>
              <a:rPr b="1" lang="it-IT" sz="2000" spc="-1" strike="noStrike">
                <a:solidFill>
                  <a:srgbClr val="204054"/>
                </a:solidFill>
                <a:latin typeface="Arial"/>
                <a:ea typeface="DejaVu Sans"/>
              </a:rPr>
              <a:t> </a:t>
            </a: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on</a:t>
            </a:r>
            <a:r>
              <a:rPr b="1" lang="it-IT" sz="2000" spc="-1" strike="noStrike">
                <a:solidFill>
                  <a:srgbClr val="204054"/>
                </a:solidFill>
                <a:latin typeface="Arial"/>
                <a:ea typeface="DejaVu Sans"/>
              </a:rPr>
              <a:t> </a:t>
            </a:r>
            <a:r>
              <a:rPr b="1" lang="it-IT" sz="2600" spc="-1" strike="noStrike">
                <a:solidFill>
                  <a:srgbClr val="2832dc"/>
                </a:solidFill>
                <a:latin typeface="Arial"/>
                <a:ea typeface="DejaVu Sans"/>
              </a:rPr>
              <a:t>virtual</a:t>
            </a:r>
            <a:r>
              <a:rPr b="1" lang="it-IT" sz="2000" spc="-1" strike="noStrike">
                <a:solidFill>
                  <a:srgbClr val="204054"/>
                </a:solidFill>
                <a:latin typeface="Arial"/>
                <a:ea typeface="DejaVu Sans"/>
              </a:rPr>
              <a:t> </a:t>
            </a: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or</a:t>
            </a:r>
            <a:r>
              <a:rPr b="1" lang="it-IT" sz="2000" spc="-1" strike="noStrike">
                <a:solidFill>
                  <a:srgbClr val="204054"/>
                </a:solidFill>
                <a:latin typeface="Arial"/>
                <a:ea typeface="DejaVu Sans"/>
              </a:rPr>
              <a:t> </a:t>
            </a:r>
            <a:r>
              <a:rPr b="1" lang="it-IT" sz="2600" spc="-1" strike="noStrike">
                <a:solidFill>
                  <a:srgbClr val="2832dc"/>
                </a:solidFill>
                <a:latin typeface="Arial"/>
                <a:ea typeface="DejaVu Sans"/>
              </a:rPr>
              <a:t>physical</a:t>
            </a:r>
            <a:r>
              <a:rPr b="1" lang="it-IT" sz="2000" spc="-1" strike="noStrike">
                <a:solidFill>
                  <a:srgbClr val="204054"/>
                </a:solidFill>
                <a:latin typeface="Arial"/>
                <a:ea typeface="DejaVu Sans"/>
              </a:rPr>
              <a:t> </a:t>
            </a: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machines</a:t>
            </a:r>
            <a:r>
              <a:rPr b="0" lang="it-IT" sz="3200" spc="-1" strike="noStrike">
                <a:solidFill>
                  <a:srgbClr val="ce181e"/>
                </a:solidFill>
                <a:latin typeface="Arial"/>
                <a:ea typeface="WenQuanYi Micro Hei"/>
              </a:rPr>
              <a:t> 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548" name="CustomShape 3"/>
          <p:cNvSpPr/>
          <p:nvPr/>
        </p:nvSpPr>
        <p:spPr>
          <a:xfrm>
            <a:off x="8245440" y="1980360"/>
            <a:ext cx="3020040" cy="377244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CustomShape 4"/>
          <p:cNvSpPr/>
          <p:nvPr/>
        </p:nvSpPr>
        <p:spPr>
          <a:xfrm>
            <a:off x="8605440" y="2308320"/>
            <a:ext cx="2585160" cy="323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141e50"/>
                </a:solidFill>
                <a:latin typeface="Arial"/>
                <a:ea typeface="DejaVu Sans"/>
              </a:rPr>
              <a:t>Artemis Active MQ</a:t>
            </a: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141e50"/>
                </a:solidFill>
                <a:latin typeface="Arial"/>
                <a:ea typeface="DejaVu Sans"/>
              </a:rPr>
              <a:t>Postgresql</a:t>
            </a: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141e50"/>
                </a:solidFill>
                <a:latin typeface="Arial"/>
                <a:ea typeface="DejaVu Sans"/>
              </a:rPr>
              <a:t>Web Reporting tool</a:t>
            </a: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141e50"/>
                </a:solidFill>
                <a:latin typeface="Arial"/>
                <a:ea typeface="DejaVu Sans"/>
              </a:rPr>
              <a:t>Transaction Manager</a:t>
            </a: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141e50"/>
                </a:solidFill>
                <a:latin typeface="Arial"/>
                <a:ea typeface="DejaVu Sans"/>
              </a:rPr>
              <a:t>Cloud POS</a:t>
            </a: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141e50"/>
                </a:solidFill>
                <a:latin typeface="Arial"/>
                <a:ea typeface="DejaVu Sans"/>
              </a:rPr>
              <a:t>Workflow/Sentinel</a:t>
            </a: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141e50"/>
                </a:solidFill>
                <a:latin typeface="Arial"/>
                <a:ea typeface="DejaVu Sans"/>
              </a:rPr>
              <a:t>Import / Export</a:t>
            </a: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15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141e50"/>
                </a:solidFill>
                <a:latin typeface="Arial"/>
                <a:ea typeface="DejaVu Sans"/>
              </a:rPr>
              <a:t>Kiosk / Info point</a:t>
            </a:r>
            <a:endParaRPr b="0" lang="it-IT" sz="1500" spc="-1" strike="noStrike">
              <a:latin typeface="Arial"/>
            </a:endParaRPr>
          </a:p>
        </p:txBody>
      </p:sp>
      <p:sp>
        <p:nvSpPr>
          <p:cNvPr id="550" name="Line 5"/>
          <p:cNvSpPr/>
          <p:nvPr/>
        </p:nvSpPr>
        <p:spPr>
          <a:xfrm flipV="1">
            <a:off x="7056720" y="2088360"/>
            <a:ext cx="936000" cy="1872000"/>
          </a:xfrm>
          <a:prstGeom prst="line">
            <a:avLst/>
          </a:prstGeom>
          <a:ln>
            <a:solidFill>
              <a:srgbClr val="b44128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Line 6"/>
          <p:cNvSpPr/>
          <p:nvPr/>
        </p:nvSpPr>
        <p:spPr>
          <a:xfrm>
            <a:off x="7056720" y="3996360"/>
            <a:ext cx="936000" cy="1944000"/>
          </a:xfrm>
          <a:prstGeom prst="line">
            <a:avLst/>
          </a:prstGeom>
          <a:ln>
            <a:solidFill>
              <a:srgbClr val="b44128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CustomShape 7"/>
          <p:cNvSpPr/>
          <p:nvPr/>
        </p:nvSpPr>
        <p:spPr>
          <a:xfrm>
            <a:off x="8209800" y="1296720"/>
            <a:ext cx="3110760" cy="441720"/>
          </a:xfrm>
          <a:prstGeom prst="flowChartAlternateProcess">
            <a:avLst/>
          </a:prstGeom>
          <a:solidFill>
            <a:srgbClr val="f9f9f9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8"/>
          <p:cNvSpPr/>
          <p:nvPr/>
        </p:nvSpPr>
        <p:spPr>
          <a:xfrm>
            <a:off x="8245800" y="1300680"/>
            <a:ext cx="3110760" cy="43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2000" spc="-1" strike="noStrike">
                <a:solidFill>
                  <a:srgbClr val="297397"/>
                </a:solidFill>
                <a:latin typeface="Arial"/>
                <a:ea typeface="DejaVu Sans"/>
              </a:rPr>
              <a:t>Memphis Containers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554" name="CustomShape 9"/>
          <p:cNvSpPr/>
          <p:nvPr/>
        </p:nvSpPr>
        <p:spPr>
          <a:xfrm flipH="1">
            <a:off x="5558400" y="1132200"/>
            <a:ext cx="1276200" cy="1225800"/>
          </a:xfrm>
          <a:prstGeom prst="ellipse">
            <a:avLst/>
          </a:prstGeom>
          <a:solidFill>
            <a:srgbClr val="ffffff"/>
          </a:solidFill>
          <a:ln w="25560">
            <a:noFill/>
          </a:ln>
          <a:effectLst>
            <a:outerShdw dir="4802027" dist="114406">
              <a:srgbClr val="000000">
                <a:alpha val="29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555" name="Picture 259" descr=""/>
          <p:cNvPicPr/>
          <p:nvPr/>
        </p:nvPicPr>
        <p:blipFill>
          <a:blip r:embed="rId1"/>
          <a:stretch/>
        </p:blipFill>
        <p:spPr>
          <a:xfrm>
            <a:off x="5800320" y="1343880"/>
            <a:ext cx="867960" cy="775800"/>
          </a:xfrm>
          <a:prstGeom prst="rect">
            <a:avLst/>
          </a:prstGeom>
          <a:ln>
            <a:noFill/>
          </a:ln>
        </p:spPr>
      </p:pic>
      <p:sp>
        <p:nvSpPr>
          <p:cNvPr id="556" name="CustomShape 10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Why Docker?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557" name="Picture 3" descr=""/>
          <p:cNvPicPr/>
          <p:nvPr/>
        </p:nvPicPr>
        <p:blipFill>
          <a:blip r:embed="rId2"/>
          <a:stretch/>
        </p:blipFill>
        <p:spPr>
          <a:xfrm>
            <a:off x="11354400" y="153000"/>
            <a:ext cx="689760" cy="880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Picture 262" descr=""/>
          <p:cNvPicPr/>
          <p:nvPr/>
        </p:nvPicPr>
        <p:blipFill>
          <a:blip r:embed="rId1"/>
          <a:stretch/>
        </p:blipFill>
        <p:spPr>
          <a:xfrm>
            <a:off x="7200000" y="750240"/>
            <a:ext cx="1178280" cy="1178280"/>
          </a:xfrm>
          <a:prstGeom prst="rect">
            <a:avLst/>
          </a:prstGeom>
          <a:ln>
            <a:noFill/>
          </a:ln>
        </p:spPr>
      </p:pic>
      <p:pic>
        <p:nvPicPr>
          <p:cNvPr id="559" name="Picture 263" descr=""/>
          <p:cNvPicPr/>
          <p:nvPr/>
        </p:nvPicPr>
        <p:blipFill>
          <a:blip r:embed="rId2"/>
          <a:stretch/>
        </p:blipFill>
        <p:spPr>
          <a:xfrm>
            <a:off x="3168000" y="936000"/>
            <a:ext cx="1574280" cy="1574280"/>
          </a:xfrm>
          <a:prstGeom prst="rect">
            <a:avLst/>
          </a:prstGeom>
          <a:ln>
            <a:noFill/>
          </a:ln>
        </p:spPr>
      </p:pic>
      <p:sp>
        <p:nvSpPr>
          <p:cNvPr id="560" name="CustomShape 1"/>
          <p:cNvSpPr/>
          <p:nvPr/>
        </p:nvSpPr>
        <p:spPr>
          <a:xfrm>
            <a:off x="5191200" y="1406520"/>
            <a:ext cx="1578960" cy="18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141e50"/>
                </a:solidFill>
                <a:latin typeface="Arial"/>
                <a:ea typeface="DejaVu Sans"/>
              </a:rPr>
              <a:t>1-2 or 3 Levels</a:t>
            </a:r>
            <a:endParaRPr b="0" lang="it-IT" sz="2200" spc="-1" strike="noStrike">
              <a:latin typeface="Arial"/>
            </a:endParaRPr>
          </a:p>
        </p:txBody>
      </p:sp>
      <p:grpSp>
        <p:nvGrpSpPr>
          <p:cNvPr id="561" name="Group 2"/>
          <p:cNvGrpSpPr/>
          <p:nvPr/>
        </p:nvGrpSpPr>
        <p:grpSpPr>
          <a:xfrm>
            <a:off x="4486680" y="2088000"/>
            <a:ext cx="5075640" cy="884880"/>
            <a:chOff x="4486680" y="2088000"/>
            <a:chExt cx="5075640" cy="884880"/>
          </a:xfrm>
        </p:grpSpPr>
        <p:pic>
          <p:nvPicPr>
            <p:cNvPr id="562" name="Picture 266" descr=""/>
            <p:cNvPicPr/>
            <p:nvPr/>
          </p:nvPicPr>
          <p:blipFill>
            <a:blip r:embed="rId3"/>
            <a:stretch/>
          </p:blipFill>
          <p:spPr>
            <a:xfrm>
              <a:off x="7203600" y="2088000"/>
              <a:ext cx="703800" cy="692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563" name="Line 3"/>
            <p:cNvSpPr/>
            <p:nvPr/>
          </p:nvSpPr>
          <p:spPr>
            <a:xfrm flipV="1">
              <a:off x="4486680" y="2424240"/>
              <a:ext cx="2699280" cy="548640"/>
            </a:xfrm>
            <a:prstGeom prst="line">
              <a:avLst/>
            </a:prstGeom>
            <a:ln>
              <a:solidFill>
                <a:srgbClr val="b44128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4" name="CustomShape 4"/>
            <p:cNvSpPr/>
            <p:nvPr/>
          </p:nvSpPr>
          <p:spPr>
            <a:xfrm>
              <a:off x="8298000" y="2160000"/>
              <a:ext cx="1264320" cy="2718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45000" bIns="45000" anchor="b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1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Full Thin</a:t>
              </a:r>
              <a:endParaRPr b="0" lang="it-IT" sz="1600" spc="-1" strike="noStrike">
                <a:latin typeface="Arial"/>
              </a:endParaRPr>
            </a:p>
          </p:txBody>
        </p:sp>
      </p:grpSp>
      <p:grpSp>
        <p:nvGrpSpPr>
          <p:cNvPr id="565" name="Group 5"/>
          <p:cNvGrpSpPr/>
          <p:nvPr/>
        </p:nvGrpSpPr>
        <p:grpSpPr>
          <a:xfrm>
            <a:off x="4248000" y="2918160"/>
            <a:ext cx="5557680" cy="597600"/>
            <a:chOff x="4248000" y="2918160"/>
            <a:chExt cx="5557680" cy="597600"/>
          </a:xfrm>
        </p:grpSpPr>
        <p:sp>
          <p:nvSpPr>
            <p:cNvPr id="566" name="CustomShape 6"/>
            <p:cNvSpPr/>
            <p:nvPr/>
          </p:nvSpPr>
          <p:spPr>
            <a:xfrm flipV="1">
              <a:off x="4248000" y="3088440"/>
              <a:ext cx="2819160" cy="331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b44128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67" name="Picture 273" descr=""/>
            <p:cNvPicPr/>
            <p:nvPr/>
          </p:nvPicPr>
          <p:blipFill>
            <a:blip r:embed="rId4"/>
            <a:stretch/>
          </p:blipFill>
          <p:spPr>
            <a:xfrm>
              <a:off x="7194960" y="2918160"/>
              <a:ext cx="740880" cy="59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68" name="CustomShape 7"/>
            <p:cNvSpPr/>
            <p:nvPr/>
          </p:nvSpPr>
          <p:spPr>
            <a:xfrm>
              <a:off x="8300880" y="3003480"/>
              <a:ext cx="1504800" cy="281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45000" bIns="45000" anchor="b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Server Less</a:t>
              </a:r>
              <a:endParaRPr b="0" lang="it-IT" sz="1600" spc="-1" strike="noStrike">
                <a:latin typeface="Arial"/>
              </a:endParaRPr>
            </a:p>
          </p:txBody>
        </p:sp>
      </p:grpSp>
      <p:grpSp>
        <p:nvGrpSpPr>
          <p:cNvPr id="569" name="Group 8"/>
          <p:cNvGrpSpPr/>
          <p:nvPr/>
        </p:nvGrpSpPr>
        <p:grpSpPr>
          <a:xfrm>
            <a:off x="4411080" y="3341520"/>
            <a:ext cx="5147280" cy="1253880"/>
            <a:chOff x="4411080" y="3341520"/>
            <a:chExt cx="5147280" cy="1253880"/>
          </a:xfrm>
        </p:grpSpPr>
        <p:sp>
          <p:nvSpPr>
            <p:cNvPr id="570" name="CustomShape 9"/>
            <p:cNvSpPr/>
            <p:nvPr/>
          </p:nvSpPr>
          <p:spPr>
            <a:xfrm flipH="1" flipV="1">
              <a:off x="4410720" y="3341520"/>
              <a:ext cx="1667160" cy="588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b44128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571" name="Group 10"/>
            <p:cNvGrpSpPr/>
            <p:nvPr/>
          </p:nvGrpSpPr>
          <p:grpSpPr>
            <a:xfrm>
              <a:off x="7146720" y="3755520"/>
              <a:ext cx="1120680" cy="839880"/>
              <a:chOff x="7146720" y="3755520"/>
              <a:chExt cx="1120680" cy="839880"/>
            </a:xfrm>
          </p:grpSpPr>
          <p:pic>
            <p:nvPicPr>
              <p:cNvPr id="572" name="Picture 278" descr=""/>
              <p:cNvPicPr/>
              <p:nvPr/>
            </p:nvPicPr>
            <p:blipFill>
              <a:blip r:embed="rId5"/>
              <a:stretch/>
            </p:blipFill>
            <p:spPr>
              <a:xfrm>
                <a:off x="7146720" y="3755520"/>
                <a:ext cx="694440" cy="611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3" name="Picture 279" descr=""/>
              <p:cNvPicPr/>
              <p:nvPr/>
            </p:nvPicPr>
            <p:blipFill>
              <a:blip r:embed="rId6"/>
              <a:stretch/>
            </p:blipFill>
            <p:spPr>
              <a:xfrm>
                <a:off x="7756200" y="4080600"/>
                <a:ext cx="511200" cy="5148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574" name="CustomShape 11"/>
            <p:cNvSpPr/>
            <p:nvPr/>
          </p:nvSpPr>
          <p:spPr>
            <a:xfrm>
              <a:off x="8214840" y="3888000"/>
              <a:ext cx="1343520" cy="219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45000" bIns="45000" anchor="b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    </a:t>
              </a:r>
              <a:r>
                <a:rPr b="1" lang="en-US" sz="1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Traditional</a:t>
              </a:r>
              <a:endParaRPr b="0" lang="it-IT" sz="1600" spc="-1" strike="noStrike">
                <a:latin typeface="Arial"/>
              </a:endParaRPr>
            </a:p>
          </p:txBody>
        </p:sp>
        <p:pic>
          <p:nvPicPr>
            <p:cNvPr id="575" name="Picture 542_2" descr=""/>
            <p:cNvPicPr/>
            <p:nvPr/>
          </p:nvPicPr>
          <p:blipFill>
            <a:blip r:embed="rId7"/>
            <a:stretch/>
          </p:blipFill>
          <p:spPr>
            <a:xfrm>
              <a:off x="6192000" y="3816000"/>
              <a:ext cx="525960" cy="5259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76" name="Group 12"/>
          <p:cNvGrpSpPr/>
          <p:nvPr/>
        </p:nvGrpSpPr>
        <p:grpSpPr>
          <a:xfrm>
            <a:off x="2083680" y="4545720"/>
            <a:ext cx="8010360" cy="1832040"/>
            <a:chOff x="2083680" y="4545720"/>
            <a:chExt cx="8010360" cy="1832040"/>
          </a:xfrm>
        </p:grpSpPr>
        <p:sp>
          <p:nvSpPr>
            <p:cNvPr id="577" name="CustomShape 13"/>
            <p:cNvSpPr/>
            <p:nvPr/>
          </p:nvSpPr>
          <p:spPr>
            <a:xfrm>
              <a:off x="2083680" y="4545720"/>
              <a:ext cx="8010360" cy="1832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45000" bIns="45000" anchor="b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Full </a:t>
              </a:r>
              <a:r>
                <a:rPr b="1" lang="en-US" sz="3600" spc="-1" strike="noStrike">
                  <a:solidFill>
                    <a:srgbClr val="2832dc"/>
                  </a:solidFill>
                  <a:latin typeface="Arial"/>
                  <a:ea typeface="DejaVu Sans"/>
                </a:rPr>
                <a:t>Offline</a:t>
              </a:r>
              <a:r>
                <a:rPr b="1" lang="en-US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 and </a:t>
              </a:r>
              <a:r>
                <a:rPr b="1" lang="en-US" sz="3600" spc="-1" strike="noStrike">
                  <a:solidFill>
                    <a:srgbClr val="2832dc"/>
                  </a:solidFill>
                  <a:latin typeface="Arial"/>
                  <a:ea typeface="DejaVu Sans"/>
                </a:rPr>
                <a:t>Recovery</a:t>
              </a:r>
              <a:r>
                <a:rPr b="1" lang="en-US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 guarantee </a:t>
              </a:r>
              <a:endParaRPr b="0" lang="it-IT" sz="26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By Memphis </a:t>
              </a:r>
              <a:r>
                <a:rPr b="1" lang="en-US" sz="3600" spc="-1" strike="noStrike">
                  <a:solidFill>
                    <a:srgbClr val="2832dc"/>
                  </a:solidFill>
                  <a:latin typeface="Arial"/>
                  <a:ea typeface="DejaVu Sans"/>
                </a:rPr>
                <a:t>Retail-Bus</a:t>
              </a:r>
              <a:r>
                <a:rPr b="1" lang="en-US" sz="2600" spc="-1" strike="noStrike">
                  <a:solidFill>
                    <a:srgbClr val="141e50"/>
                  </a:solidFill>
                  <a:latin typeface="Arial"/>
                  <a:ea typeface="DejaVu Sans"/>
                </a:rPr>
                <a:t> architecture</a:t>
              </a:r>
              <a:endParaRPr b="0" lang="it-IT" sz="26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endParaRPr b="0" lang="it-IT" sz="2600" spc="-1" strike="noStrike">
                <a:latin typeface="Arial"/>
              </a:endParaRPr>
            </a:p>
          </p:txBody>
        </p:sp>
      </p:grpSp>
      <p:sp>
        <p:nvSpPr>
          <p:cNvPr id="578" name="CustomShape 14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Deploy Option Overview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579" name="" descr=""/>
          <p:cNvPicPr/>
          <p:nvPr/>
        </p:nvPicPr>
        <p:blipFill>
          <a:blip r:embed="rId8"/>
          <a:stretch/>
        </p:blipFill>
        <p:spPr>
          <a:xfrm>
            <a:off x="3312000" y="2592000"/>
            <a:ext cx="1070280" cy="1070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Picture 412" descr=""/>
          <p:cNvPicPr/>
          <p:nvPr/>
        </p:nvPicPr>
        <p:blipFill>
          <a:blip r:embed="rId1"/>
          <a:stretch/>
        </p:blipFill>
        <p:spPr>
          <a:xfrm>
            <a:off x="7219080" y="1377000"/>
            <a:ext cx="1987560" cy="1996920"/>
          </a:xfrm>
          <a:prstGeom prst="rect">
            <a:avLst/>
          </a:prstGeom>
          <a:ln>
            <a:noFill/>
          </a:ln>
        </p:spPr>
      </p:pic>
      <p:pic>
        <p:nvPicPr>
          <p:cNvPr id="581" name="Picture 413" descr=""/>
          <p:cNvPicPr/>
          <p:nvPr/>
        </p:nvPicPr>
        <p:blipFill>
          <a:blip r:embed="rId2"/>
          <a:stretch/>
        </p:blipFill>
        <p:spPr>
          <a:xfrm>
            <a:off x="5904000" y="2880360"/>
            <a:ext cx="1323720" cy="623520"/>
          </a:xfrm>
          <a:prstGeom prst="rect">
            <a:avLst/>
          </a:prstGeom>
          <a:ln>
            <a:noFill/>
          </a:ln>
        </p:spPr>
      </p:pic>
      <p:pic>
        <p:nvPicPr>
          <p:cNvPr id="582" name="Picture 414" descr=""/>
          <p:cNvPicPr/>
          <p:nvPr/>
        </p:nvPicPr>
        <p:blipFill>
          <a:blip r:embed="rId3"/>
          <a:stretch/>
        </p:blipFill>
        <p:spPr>
          <a:xfrm>
            <a:off x="5904000" y="3888360"/>
            <a:ext cx="834840" cy="834840"/>
          </a:xfrm>
          <a:prstGeom prst="rect">
            <a:avLst/>
          </a:prstGeom>
          <a:ln>
            <a:noFill/>
          </a:ln>
        </p:spPr>
      </p:pic>
      <p:pic>
        <p:nvPicPr>
          <p:cNvPr id="583" name="Picture 415" descr=""/>
          <p:cNvPicPr/>
          <p:nvPr/>
        </p:nvPicPr>
        <p:blipFill>
          <a:blip r:embed="rId4"/>
          <a:stretch/>
        </p:blipFill>
        <p:spPr>
          <a:xfrm>
            <a:off x="7079040" y="4401720"/>
            <a:ext cx="920520" cy="958680"/>
          </a:xfrm>
          <a:prstGeom prst="rect">
            <a:avLst/>
          </a:prstGeom>
          <a:ln>
            <a:noFill/>
          </a:ln>
        </p:spPr>
      </p:pic>
      <p:pic>
        <p:nvPicPr>
          <p:cNvPr id="584" name="Picture 416" descr=""/>
          <p:cNvPicPr/>
          <p:nvPr/>
        </p:nvPicPr>
        <p:blipFill>
          <a:blip r:embed="rId5"/>
          <a:stretch/>
        </p:blipFill>
        <p:spPr>
          <a:xfrm>
            <a:off x="6931080" y="5400360"/>
            <a:ext cx="1107000" cy="1107000"/>
          </a:xfrm>
          <a:prstGeom prst="rect">
            <a:avLst/>
          </a:prstGeom>
          <a:ln>
            <a:noFill/>
          </a:ln>
        </p:spPr>
      </p:pic>
      <p:pic>
        <p:nvPicPr>
          <p:cNvPr id="585" name="Picture 417" descr=""/>
          <p:cNvPicPr/>
          <p:nvPr/>
        </p:nvPicPr>
        <p:blipFill>
          <a:blip r:embed="rId6"/>
          <a:stretch/>
        </p:blipFill>
        <p:spPr>
          <a:xfrm>
            <a:off x="8182800" y="4876560"/>
            <a:ext cx="1414080" cy="1414080"/>
          </a:xfrm>
          <a:prstGeom prst="rect">
            <a:avLst/>
          </a:prstGeom>
          <a:ln>
            <a:noFill/>
          </a:ln>
        </p:spPr>
      </p:pic>
      <p:pic>
        <p:nvPicPr>
          <p:cNvPr id="586" name="Picture 418" descr=""/>
          <p:cNvPicPr/>
          <p:nvPr/>
        </p:nvPicPr>
        <p:blipFill>
          <a:blip r:embed="rId7"/>
          <a:stretch/>
        </p:blipFill>
        <p:spPr>
          <a:xfrm>
            <a:off x="6809040" y="3557160"/>
            <a:ext cx="852480" cy="749520"/>
          </a:xfrm>
          <a:prstGeom prst="rect">
            <a:avLst/>
          </a:prstGeom>
          <a:ln>
            <a:noFill/>
          </a:ln>
        </p:spPr>
      </p:pic>
      <p:sp>
        <p:nvSpPr>
          <p:cNvPr id="587" name="CustomShape 1"/>
          <p:cNvSpPr/>
          <p:nvPr/>
        </p:nvSpPr>
        <p:spPr>
          <a:xfrm>
            <a:off x="1123920" y="1944360"/>
            <a:ext cx="4106160" cy="3682080"/>
          </a:xfrm>
          <a:prstGeom prst="flowChartAlternateProcess">
            <a:avLst/>
          </a:prstGeom>
          <a:solidFill>
            <a:srgbClr val="f9f9f9"/>
          </a:solidFill>
          <a:ln w="36000">
            <a:solidFill>
              <a:srgbClr val="e6e6e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CustomShape 2"/>
          <p:cNvSpPr/>
          <p:nvPr/>
        </p:nvSpPr>
        <p:spPr>
          <a:xfrm>
            <a:off x="1319040" y="2133720"/>
            <a:ext cx="3724200" cy="31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b44128"/>
                </a:solidFill>
                <a:latin typeface="Arial"/>
                <a:ea typeface="DejaVu Sans"/>
              </a:rPr>
              <a:t>JHIM 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1" lang="it-IT" sz="1200" spc="-1" strike="noStrike">
                <a:solidFill>
                  <a:srgbClr val="b44128"/>
                </a:solidFill>
                <a:latin typeface="Arial"/>
                <a:ea typeface="DejaVu Sans"/>
              </a:rPr>
              <a:t>Java Hardware Interface Manager</a:t>
            </a:r>
            <a:endParaRPr b="0" lang="it-IT" sz="1200" spc="-1" strike="noStrike"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Translate Hardware specific</a:t>
            </a:r>
            <a:endParaRPr b="0" lang="it-IT" sz="2000" spc="-1" strike="noStrike"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protocol into Web Socket</a:t>
            </a:r>
            <a:endParaRPr b="0" lang="it-IT" sz="2000" spc="-1" strike="noStrike"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1" lang="it-IT" sz="2000" spc="-1" strike="noStrike">
                <a:solidFill>
                  <a:srgbClr val="141e50"/>
                </a:solidFill>
                <a:latin typeface="Arial"/>
                <a:ea typeface="DejaVu Sans"/>
              </a:rPr>
              <a:t>Standard Memphis Interface</a:t>
            </a:r>
            <a:endParaRPr b="0" lang="it-IT" sz="2000" spc="-1" strike="noStrike"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it-IT" sz="2000" spc="-1" strike="noStrike">
                <a:solidFill>
                  <a:srgbClr val="2832dc"/>
                </a:solidFill>
                <a:latin typeface="Arial"/>
                <a:ea typeface="DejaVu Sans"/>
              </a:rPr>
              <a:t>IOT for Retail Devices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 flipH="1">
            <a:off x="693720" y="1548360"/>
            <a:ext cx="844560" cy="844560"/>
          </a:xfrm>
          <a:prstGeom prst="ellipse">
            <a:avLst/>
          </a:prstGeom>
          <a:solidFill>
            <a:srgbClr val="ffffff"/>
          </a:solidFill>
          <a:ln w="25560">
            <a:noFill/>
          </a:ln>
          <a:effectLst>
            <a:outerShdw dir="4802027" dist="114406">
              <a:srgbClr val="000000">
                <a:alpha val="29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590" name="Picture 423" descr=""/>
          <p:cNvPicPr/>
          <p:nvPr/>
        </p:nvPicPr>
        <p:blipFill>
          <a:blip r:embed="rId8"/>
          <a:stretch/>
        </p:blipFill>
        <p:spPr>
          <a:xfrm>
            <a:off x="907560" y="1728360"/>
            <a:ext cx="499680" cy="536040"/>
          </a:xfrm>
          <a:prstGeom prst="rect">
            <a:avLst/>
          </a:prstGeom>
          <a:ln>
            <a:noFill/>
          </a:ln>
        </p:spPr>
      </p:pic>
      <p:sp>
        <p:nvSpPr>
          <p:cNvPr id="591" name="CustomShape 4"/>
          <p:cNvSpPr/>
          <p:nvPr/>
        </p:nvSpPr>
        <p:spPr>
          <a:xfrm flipH="1">
            <a:off x="4699440" y="1604880"/>
            <a:ext cx="844560" cy="844560"/>
          </a:xfrm>
          <a:prstGeom prst="ellipse">
            <a:avLst/>
          </a:prstGeom>
          <a:solidFill>
            <a:srgbClr val="ffffff"/>
          </a:solidFill>
          <a:ln w="25560">
            <a:noFill/>
          </a:ln>
          <a:effectLst>
            <a:outerShdw dir="4802027" dist="114406">
              <a:srgbClr val="000000">
                <a:alpha val="29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592" name="Picture 425" descr=""/>
          <p:cNvPicPr/>
          <p:nvPr/>
        </p:nvPicPr>
        <p:blipFill>
          <a:blip r:embed="rId9"/>
          <a:stretch/>
        </p:blipFill>
        <p:spPr>
          <a:xfrm>
            <a:off x="4931640" y="1855440"/>
            <a:ext cx="423000" cy="423000"/>
          </a:xfrm>
          <a:prstGeom prst="rect">
            <a:avLst/>
          </a:prstGeom>
          <a:ln>
            <a:noFill/>
          </a:ln>
        </p:spPr>
      </p:pic>
      <p:pic>
        <p:nvPicPr>
          <p:cNvPr id="593" name="Picture 426" descr=""/>
          <p:cNvPicPr/>
          <p:nvPr/>
        </p:nvPicPr>
        <p:blipFill>
          <a:blip r:embed="rId10"/>
          <a:stretch/>
        </p:blipFill>
        <p:spPr>
          <a:xfrm>
            <a:off x="3467160" y="2207520"/>
            <a:ext cx="128880" cy="129240"/>
          </a:xfrm>
          <a:prstGeom prst="rect">
            <a:avLst/>
          </a:prstGeom>
          <a:ln>
            <a:noFill/>
          </a:ln>
        </p:spPr>
      </p:pic>
      <p:pic>
        <p:nvPicPr>
          <p:cNvPr id="594" name="Picture 427" descr=""/>
          <p:cNvPicPr/>
          <p:nvPr/>
        </p:nvPicPr>
        <p:blipFill>
          <a:blip r:embed="rId11"/>
          <a:stretch/>
        </p:blipFill>
        <p:spPr>
          <a:xfrm>
            <a:off x="2017440" y="274680"/>
            <a:ext cx="200880" cy="199800"/>
          </a:xfrm>
          <a:prstGeom prst="rect">
            <a:avLst/>
          </a:prstGeom>
          <a:ln>
            <a:noFill/>
          </a:ln>
        </p:spPr>
      </p:pic>
      <p:sp>
        <p:nvSpPr>
          <p:cNvPr id="595" name="CustomShape 5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JHIM  Overview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596" name="Picture 3" descr=""/>
          <p:cNvPicPr/>
          <p:nvPr/>
        </p:nvPicPr>
        <p:blipFill>
          <a:blip r:embed="rId12"/>
          <a:stretch/>
        </p:blipFill>
        <p:spPr>
          <a:xfrm>
            <a:off x="11354400" y="153000"/>
            <a:ext cx="689760" cy="880200"/>
          </a:xfrm>
          <a:prstGeom prst="rect">
            <a:avLst/>
          </a:prstGeom>
          <a:ln>
            <a:noFill/>
          </a:ln>
        </p:spPr>
      </p:pic>
      <p:pic>
        <p:nvPicPr>
          <p:cNvPr id="597" name="Picture 4" descr="A picture containing text&#10;&#10;Description automatically generated"/>
          <p:cNvPicPr/>
          <p:nvPr/>
        </p:nvPicPr>
        <p:blipFill>
          <a:blip r:embed="rId13"/>
          <a:stretch/>
        </p:blipFill>
        <p:spPr>
          <a:xfrm>
            <a:off x="9183600" y="489600"/>
            <a:ext cx="2740320" cy="4117320"/>
          </a:xfrm>
          <a:prstGeom prst="rect">
            <a:avLst/>
          </a:prstGeom>
          <a:ln>
            <a:noFill/>
          </a:ln>
        </p:spPr>
      </p:pic>
      <p:pic>
        <p:nvPicPr>
          <p:cNvPr id="598" name="Picture 5" descr="A picture containing text, parking, screenshot&#10;&#10;Description automatically generated"/>
          <p:cNvPicPr/>
          <p:nvPr/>
        </p:nvPicPr>
        <p:blipFill>
          <a:blip r:embed="rId14"/>
          <a:stretch/>
        </p:blipFill>
        <p:spPr>
          <a:xfrm>
            <a:off x="9624240" y="3939480"/>
            <a:ext cx="1746720" cy="2627640"/>
          </a:xfrm>
          <a:prstGeom prst="rect">
            <a:avLst/>
          </a:prstGeom>
          <a:ln>
            <a:noFill/>
          </a:ln>
        </p:spPr>
      </p:pic>
      <p:pic>
        <p:nvPicPr>
          <p:cNvPr id="599" name="Picture 2" descr="POS sistemos - StrongPoint"/>
          <p:cNvPicPr/>
          <p:nvPr/>
        </p:nvPicPr>
        <p:blipFill>
          <a:blip r:embed="rId15"/>
          <a:stretch/>
        </p:blipFill>
        <p:spPr>
          <a:xfrm>
            <a:off x="8024040" y="3482280"/>
            <a:ext cx="1809360" cy="122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GUI Overview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601" name="" descr=""/>
          <p:cNvPicPr/>
          <p:nvPr/>
        </p:nvPicPr>
        <p:blipFill>
          <a:blip r:embed="rId1"/>
          <a:stretch/>
        </p:blipFill>
        <p:spPr>
          <a:xfrm>
            <a:off x="288360" y="1230120"/>
            <a:ext cx="1504440" cy="1377360"/>
          </a:xfrm>
          <a:prstGeom prst="rect">
            <a:avLst/>
          </a:prstGeom>
          <a:ln>
            <a:noFill/>
          </a:ln>
        </p:spPr>
      </p:pic>
      <p:pic>
        <p:nvPicPr>
          <p:cNvPr id="602" name="" descr=""/>
          <p:cNvPicPr/>
          <p:nvPr/>
        </p:nvPicPr>
        <p:blipFill>
          <a:blip r:embed="rId2"/>
          <a:stretch/>
        </p:blipFill>
        <p:spPr>
          <a:xfrm>
            <a:off x="2286000" y="1368360"/>
            <a:ext cx="4474800" cy="2784600"/>
          </a:xfrm>
          <a:prstGeom prst="rect">
            <a:avLst/>
          </a:prstGeom>
          <a:ln>
            <a:noFill/>
          </a:ln>
        </p:spPr>
      </p:pic>
      <p:pic>
        <p:nvPicPr>
          <p:cNvPr id="603" name="" descr=""/>
          <p:cNvPicPr/>
          <p:nvPr/>
        </p:nvPicPr>
        <p:blipFill>
          <a:blip r:embed="rId3"/>
          <a:stretch/>
        </p:blipFill>
        <p:spPr>
          <a:xfrm>
            <a:off x="6336360" y="3106800"/>
            <a:ext cx="4822920" cy="315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838080" y="195480"/>
            <a:ext cx="10497960" cy="83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Agenda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3960000" y="1872000"/>
            <a:ext cx="5398200" cy="302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/>
          </a:bodyPr>
          <a:p>
            <a:pPr marL="216000" indent="-207720">
              <a:lnSpc>
                <a:spcPct val="90000"/>
              </a:lnSpc>
              <a:buClr>
                <a:srgbClr val="141e5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Team experience</a:t>
            </a:r>
            <a:endParaRPr b="0" lang="it-IT" sz="3200" spc="-1" strike="noStrike">
              <a:latin typeface="Arial"/>
            </a:endParaRPr>
          </a:p>
          <a:p>
            <a:pPr marL="216000" indent="-207720">
              <a:lnSpc>
                <a:spcPct val="90000"/>
              </a:lnSpc>
              <a:buClr>
                <a:srgbClr val="141e5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Functional Perimeter</a:t>
            </a:r>
            <a:endParaRPr b="0" lang="it-IT" sz="3200" spc="-1" strike="noStrike">
              <a:latin typeface="Arial"/>
            </a:endParaRPr>
          </a:p>
          <a:p>
            <a:pPr marL="216000" indent="-207720">
              <a:lnSpc>
                <a:spcPct val="90000"/>
              </a:lnSpc>
              <a:buClr>
                <a:srgbClr val="141e5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Vision</a:t>
            </a:r>
            <a:endParaRPr b="0" lang="it-IT" sz="3200" spc="-1" strike="noStrike">
              <a:latin typeface="Arial"/>
            </a:endParaRPr>
          </a:p>
          <a:p>
            <a:pPr marL="216000" indent="-207720">
              <a:lnSpc>
                <a:spcPct val="90000"/>
              </a:lnSpc>
              <a:buClr>
                <a:srgbClr val="141e5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Promise and Challenge</a:t>
            </a:r>
            <a:endParaRPr b="0" lang="it-IT" sz="3200" spc="-1" strike="noStrike">
              <a:latin typeface="Arial"/>
            </a:endParaRPr>
          </a:p>
          <a:p>
            <a:pPr marL="216000" indent="-207720">
              <a:lnSpc>
                <a:spcPct val="90000"/>
              </a:lnSpc>
              <a:buClr>
                <a:srgbClr val="141e5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Technology</a:t>
            </a:r>
            <a:endParaRPr b="0" lang="it-IT" sz="3200" spc="-1" strike="noStrike">
              <a:latin typeface="Arial"/>
            </a:endParaRPr>
          </a:p>
          <a:p>
            <a:pPr marL="216000" indent="-207720">
              <a:lnSpc>
                <a:spcPct val="90000"/>
              </a:lnSpc>
              <a:buClr>
                <a:srgbClr val="141e5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Demo</a:t>
            </a:r>
            <a:br/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pic>
        <p:nvPicPr>
          <p:cNvPr id="316" name="" descr=""/>
          <p:cNvPicPr/>
          <p:nvPr/>
        </p:nvPicPr>
        <p:blipFill>
          <a:blip r:embed="rId1"/>
          <a:stretch/>
        </p:blipFill>
        <p:spPr>
          <a:xfrm>
            <a:off x="720000" y="2283480"/>
            <a:ext cx="2034720" cy="2034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GUI Overview</a:t>
            </a:r>
            <a:endParaRPr b="0" lang="it-IT" sz="3600" spc="-1" strike="noStrike">
              <a:latin typeface="Arial"/>
            </a:endParaRPr>
          </a:p>
        </p:txBody>
      </p:sp>
      <p:grpSp>
        <p:nvGrpSpPr>
          <p:cNvPr id="605" name="Group 2"/>
          <p:cNvGrpSpPr/>
          <p:nvPr/>
        </p:nvGrpSpPr>
        <p:grpSpPr>
          <a:xfrm>
            <a:off x="2016360" y="1440360"/>
            <a:ext cx="7768440" cy="4210200"/>
            <a:chOff x="2016360" y="1440360"/>
            <a:chExt cx="7768440" cy="4210200"/>
          </a:xfrm>
        </p:grpSpPr>
        <p:pic>
          <p:nvPicPr>
            <p:cNvPr id="606" name="Picture 446_1" descr=""/>
            <p:cNvPicPr/>
            <p:nvPr/>
          </p:nvPicPr>
          <p:blipFill>
            <a:blip r:embed="rId1"/>
            <a:stretch/>
          </p:blipFill>
          <p:spPr>
            <a:xfrm>
              <a:off x="2016360" y="1440360"/>
              <a:ext cx="6256800" cy="4210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7" name="Picture 447_1" descr=""/>
            <p:cNvPicPr/>
            <p:nvPr/>
          </p:nvPicPr>
          <p:blipFill>
            <a:blip r:embed="rId2"/>
            <a:stretch/>
          </p:blipFill>
          <p:spPr>
            <a:xfrm>
              <a:off x="8929080" y="2505240"/>
              <a:ext cx="855720" cy="9028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08" name="Group 3"/>
          <p:cNvGrpSpPr/>
          <p:nvPr/>
        </p:nvGrpSpPr>
        <p:grpSpPr>
          <a:xfrm>
            <a:off x="2016360" y="1440360"/>
            <a:ext cx="7768440" cy="4210200"/>
            <a:chOff x="2016360" y="1440360"/>
            <a:chExt cx="7768440" cy="4210200"/>
          </a:xfrm>
        </p:grpSpPr>
        <p:pic>
          <p:nvPicPr>
            <p:cNvPr id="609" name="Picture 446_2" descr=""/>
            <p:cNvPicPr/>
            <p:nvPr/>
          </p:nvPicPr>
          <p:blipFill>
            <a:blip r:embed="rId3"/>
            <a:stretch/>
          </p:blipFill>
          <p:spPr>
            <a:xfrm>
              <a:off x="2016360" y="1440360"/>
              <a:ext cx="6256800" cy="4210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0" name="Picture 447_2" descr=""/>
            <p:cNvPicPr/>
            <p:nvPr/>
          </p:nvPicPr>
          <p:blipFill>
            <a:blip r:embed="rId4"/>
            <a:stretch/>
          </p:blipFill>
          <p:spPr>
            <a:xfrm>
              <a:off x="8929080" y="2505240"/>
              <a:ext cx="855720" cy="9028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GUI Overview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612" name="" descr=""/>
          <p:cNvPicPr/>
          <p:nvPr/>
        </p:nvPicPr>
        <p:blipFill>
          <a:blip r:embed="rId1"/>
          <a:stretch/>
        </p:blipFill>
        <p:spPr>
          <a:xfrm>
            <a:off x="515880" y="1590120"/>
            <a:ext cx="2284560" cy="4018680"/>
          </a:xfrm>
          <a:prstGeom prst="rect">
            <a:avLst/>
          </a:prstGeom>
          <a:ln>
            <a:noFill/>
          </a:ln>
        </p:spPr>
      </p:pic>
      <p:pic>
        <p:nvPicPr>
          <p:cNvPr id="613" name="" descr=""/>
          <p:cNvPicPr/>
          <p:nvPr/>
        </p:nvPicPr>
        <p:blipFill>
          <a:blip r:embed="rId2"/>
          <a:stretch/>
        </p:blipFill>
        <p:spPr>
          <a:xfrm>
            <a:off x="2877480" y="1224360"/>
            <a:ext cx="2802960" cy="4869360"/>
          </a:xfrm>
          <a:prstGeom prst="rect">
            <a:avLst/>
          </a:prstGeom>
          <a:ln>
            <a:noFill/>
          </a:ln>
        </p:spPr>
      </p:pic>
      <p:pic>
        <p:nvPicPr>
          <p:cNvPr id="614" name="" descr=""/>
          <p:cNvPicPr/>
          <p:nvPr/>
        </p:nvPicPr>
        <p:blipFill>
          <a:blip r:embed="rId3"/>
          <a:stretch/>
        </p:blipFill>
        <p:spPr>
          <a:xfrm>
            <a:off x="8280000" y="1200960"/>
            <a:ext cx="2987640" cy="4767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CustomShape 1"/>
          <p:cNvSpPr/>
          <p:nvPr/>
        </p:nvSpPr>
        <p:spPr>
          <a:xfrm>
            <a:off x="144000" y="3456000"/>
            <a:ext cx="11926440" cy="657720"/>
          </a:xfrm>
          <a:prstGeom prst="flowChartAlternateProcess">
            <a:avLst/>
          </a:prstGeom>
          <a:solidFill>
            <a:srgbClr val="141e50"/>
          </a:solidFill>
          <a:ln w="36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6" name="CustomShape 2"/>
          <p:cNvSpPr/>
          <p:nvPr/>
        </p:nvSpPr>
        <p:spPr>
          <a:xfrm>
            <a:off x="3614400" y="3634920"/>
            <a:ext cx="4927680" cy="46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ffffff"/>
                </a:solidFill>
                <a:latin typeface="Arial"/>
                <a:ea typeface="DejaVu Sans"/>
              </a:rPr>
              <a:t>Transaction Manager</a:t>
            </a:r>
            <a:endParaRPr b="0" lang="it-IT" sz="2200" spc="-1" strike="noStrike">
              <a:latin typeface="Arial"/>
            </a:endParaRPr>
          </a:p>
        </p:txBody>
      </p:sp>
      <p:grpSp>
        <p:nvGrpSpPr>
          <p:cNvPr id="617" name="Group 3"/>
          <p:cNvGrpSpPr/>
          <p:nvPr/>
        </p:nvGrpSpPr>
        <p:grpSpPr>
          <a:xfrm>
            <a:off x="66600" y="972000"/>
            <a:ext cx="2752920" cy="2387160"/>
            <a:chOff x="66600" y="972000"/>
            <a:chExt cx="2752920" cy="2387160"/>
          </a:xfrm>
        </p:grpSpPr>
        <p:pic>
          <p:nvPicPr>
            <p:cNvPr id="618" name="Picture 463" descr=""/>
            <p:cNvPicPr/>
            <p:nvPr/>
          </p:nvPicPr>
          <p:blipFill>
            <a:blip r:embed="rId1"/>
            <a:stretch/>
          </p:blipFill>
          <p:spPr>
            <a:xfrm>
              <a:off x="66600" y="1346040"/>
              <a:ext cx="750600" cy="729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19" name="CustomShape 4"/>
            <p:cNvSpPr/>
            <p:nvPr/>
          </p:nvSpPr>
          <p:spPr>
            <a:xfrm>
              <a:off x="1440360" y="2628000"/>
              <a:ext cx="731160" cy="731160"/>
            </a:xfrm>
            <a:custGeom>
              <a:avLst/>
              <a:gdLst/>
              <a:ahLst/>
              <a:rect l="l" t="t" r="r" b="b"/>
              <a:pathLst>
                <a:path w="2102" h="2103">
                  <a:moveTo>
                    <a:pt x="525" y="0"/>
                  </a:moveTo>
                  <a:lnTo>
                    <a:pt x="525" y="1576"/>
                  </a:lnTo>
                  <a:lnTo>
                    <a:pt x="0" y="1576"/>
                  </a:lnTo>
                  <a:lnTo>
                    <a:pt x="1050" y="2102"/>
                  </a:lnTo>
                  <a:lnTo>
                    <a:pt x="2101" y="1576"/>
                  </a:lnTo>
                  <a:lnTo>
                    <a:pt x="1575" y="1576"/>
                  </a:lnTo>
                  <a:lnTo>
                    <a:pt x="1575" y="0"/>
                  </a:lnTo>
                  <a:lnTo>
                    <a:pt x="525" y="0"/>
                  </a:lnTo>
                </a:path>
              </a:pathLst>
            </a:custGeom>
            <a:solidFill>
              <a:srgbClr val="b44128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0" name="CustomShape 5"/>
            <p:cNvSpPr/>
            <p:nvPr/>
          </p:nvSpPr>
          <p:spPr>
            <a:xfrm>
              <a:off x="900720" y="972000"/>
              <a:ext cx="191880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1" name="CustomShape 6"/>
            <p:cNvSpPr/>
            <p:nvPr/>
          </p:nvSpPr>
          <p:spPr>
            <a:xfrm>
              <a:off x="1023480" y="1186920"/>
              <a:ext cx="1688040" cy="130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2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JHIM</a:t>
              </a:r>
              <a:endParaRPr b="0" lang="it-IT" sz="22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Detects 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An 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Event</a:t>
              </a:r>
              <a:endParaRPr b="0" lang="it-IT" sz="2000" spc="-1" strike="noStrike">
                <a:latin typeface="Arial"/>
              </a:endParaRPr>
            </a:p>
          </p:txBody>
        </p:sp>
      </p:grpSp>
      <p:grpSp>
        <p:nvGrpSpPr>
          <p:cNvPr id="622" name="Group 7"/>
          <p:cNvGrpSpPr/>
          <p:nvPr/>
        </p:nvGrpSpPr>
        <p:grpSpPr>
          <a:xfrm>
            <a:off x="3816720" y="4205520"/>
            <a:ext cx="1918440" cy="2393640"/>
            <a:chOff x="3816720" y="4205520"/>
            <a:chExt cx="1918440" cy="2393640"/>
          </a:xfrm>
        </p:grpSpPr>
        <p:sp>
          <p:nvSpPr>
            <p:cNvPr id="623" name="CustomShape 8"/>
            <p:cNvSpPr/>
            <p:nvPr/>
          </p:nvSpPr>
          <p:spPr>
            <a:xfrm>
              <a:off x="3816720" y="5040360"/>
              <a:ext cx="191844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4" name="CustomShape 9"/>
            <p:cNvSpPr/>
            <p:nvPr/>
          </p:nvSpPr>
          <p:spPr>
            <a:xfrm>
              <a:off x="3939480" y="5219280"/>
              <a:ext cx="1687680" cy="130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PIM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Engine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Apply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Promos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25" name="Picture 470" descr=""/>
            <p:cNvPicPr/>
            <p:nvPr/>
          </p:nvPicPr>
          <p:blipFill>
            <a:blip r:embed="rId2"/>
            <a:stretch/>
          </p:blipFill>
          <p:spPr>
            <a:xfrm rot="5400000">
              <a:off x="4411800" y="4280760"/>
              <a:ext cx="773280" cy="6228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26" name="Group 10"/>
          <p:cNvGrpSpPr/>
          <p:nvPr/>
        </p:nvGrpSpPr>
        <p:grpSpPr>
          <a:xfrm>
            <a:off x="4915080" y="972720"/>
            <a:ext cx="1918440" cy="2386080"/>
            <a:chOff x="4915080" y="972720"/>
            <a:chExt cx="1918440" cy="2386080"/>
          </a:xfrm>
        </p:grpSpPr>
        <p:sp>
          <p:nvSpPr>
            <p:cNvPr id="627" name="CustomShape 11"/>
            <p:cNvSpPr/>
            <p:nvPr/>
          </p:nvSpPr>
          <p:spPr>
            <a:xfrm>
              <a:off x="4915080" y="972720"/>
              <a:ext cx="191844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8" name="CustomShape 12"/>
            <p:cNvSpPr/>
            <p:nvPr/>
          </p:nvSpPr>
          <p:spPr>
            <a:xfrm>
              <a:off x="5037840" y="1187640"/>
              <a:ext cx="1687680" cy="992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2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GUI</a:t>
              </a:r>
              <a:endParaRPr b="0" lang="it-IT" sz="22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Operator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Interaction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29" name="Picture 474" descr=""/>
            <p:cNvPicPr/>
            <p:nvPr/>
          </p:nvPicPr>
          <p:blipFill>
            <a:blip r:embed="rId3"/>
            <a:stretch/>
          </p:blipFill>
          <p:spPr>
            <a:xfrm rot="5400000">
              <a:off x="5583600" y="2660760"/>
              <a:ext cx="773280" cy="6228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30" name="Group 13"/>
          <p:cNvGrpSpPr/>
          <p:nvPr/>
        </p:nvGrpSpPr>
        <p:grpSpPr>
          <a:xfrm>
            <a:off x="6912000" y="936360"/>
            <a:ext cx="1918440" cy="2422440"/>
            <a:chOff x="6912000" y="936360"/>
            <a:chExt cx="1918440" cy="2422440"/>
          </a:xfrm>
        </p:grpSpPr>
        <p:sp>
          <p:nvSpPr>
            <p:cNvPr id="631" name="CustomShape 14"/>
            <p:cNvSpPr/>
            <p:nvPr/>
          </p:nvSpPr>
          <p:spPr>
            <a:xfrm>
              <a:off x="6912000" y="936360"/>
              <a:ext cx="191844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2" name="CustomShape 15"/>
            <p:cNvSpPr/>
            <p:nvPr/>
          </p:nvSpPr>
          <p:spPr>
            <a:xfrm>
              <a:off x="7034760" y="1151280"/>
              <a:ext cx="1687680" cy="130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JHIM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Eft/CM 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Payment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Request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33" name="Picture 478" descr=""/>
            <p:cNvPicPr/>
            <p:nvPr/>
          </p:nvPicPr>
          <p:blipFill>
            <a:blip r:embed="rId4"/>
            <a:stretch/>
          </p:blipFill>
          <p:spPr>
            <a:xfrm rot="5400000">
              <a:off x="7617600" y="2660760"/>
              <a:ext cx="773280" cy="6228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34" name="Group 16"/>
          <p:cNvGrpSpPr/>
          <p:nvPr/>
        </p:nvGrpSpPr>
        <p:grpSpPr>
          <a:xfrm>
            <a:off x="8110800" y="936720"/>
            <a:ext cx="3597480" cy="5662440"/>
            <a:chOff x="8110800" y="936720"/>
            <a:chExt cx="3597480" cy="5662440"/>
          </a:xfrm>
        </p:grpSpPr>
        <p:sp>
          <p:nvSpPr>
            <p:cNvPr id="635" name="CustomShape 17"/>
            <p:cNvSpPr/>
            <p:nvPr/>
          </p:nvSpPr>
          <p:spPr>
            <a:xfrm>
              <a:off x="8928360" y="936720"/>
              <a:ext cx="191880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6" name="CustomShape 18"/>
            <p:cNvSpPr/>
            <p:nvPr/>
          </p:nvSpPr>
          <p:spPr>
            <a:xfrm>
              <a:off x="9051120" y="1115640"/>
              <a:ext cx="1688040" cy="130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JHIM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Print or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fiscal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Request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37" name="Picture 482" descr=""/>
            <p:cNvPicPr/>
            <p:nvPr/>
          </p:nvPicPr>
          <p:blipFill>
            <a:blip r:embed="rId5"/>
            <a:stretch/>
          </p:blipFill>
          <p:spPr>
            <a:xfrm>
              <a:off x="10985400" y="1281960"/>
              <a:ext cx="722880" cy="857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638" name="CustomShape 19"/>
            <p:cNvSpPr/>
            <p:nvPr/>
          </p:nvSpPr>
          <p:spPr>
            <a:xfrm>
              <a:off x="8928720" y="5040360"/>
              <a:ext cx="191880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9" name="CustomShape 20"/>
            <p:cNvSpPr/>
            <p:nvPr/>
          </p:nvSpPr>
          <p:spPr>
            <a:xfrm>
              <a:off x="9051480" y="5255280"/>
              <a:ext cx="1688040" cy="130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Rebus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Commit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Transaction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Object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40" name="Picture 485" descr=""/>
            <p:cNvPicPr/>
            <p:nvPr/>
          </p:nvPicPr>
          <p:blipFill>
            <a:blip r:embed="rId6"/>
            <a:stretch/>
          </p:blipFill>
          <p:spPr>
            <a:xfrm>
              <a:off x="8110800" y="5559120"/>
              <a:ext cx="694800" cy="69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41" name="CustomShape 21"/>
            <p:cNvSpPr/>
            <p:nvPr/>
          </p:nvSpPr>
          <p:spPr>
            <a:xfrm>
              <a:off x="9510120" y="4206240"/>
              <a:ext cx="731160" cy="731160"/>
            </a:xfrm>
            <a:custGeom>
              <a:avLst/>
              <a:gdLst/>
              <a:ahLst/>
              <a:rect l="l" t="t" r="r" b="b"/>
              <a:pathLst>
                <a:path w="2102" h="2103">
                  <a:moveTo>
                    <a:pt x="525" y="0"/>
                  </a:moveTo>
                  <a:lnTo>
                    <a:pt x="525" y="1576"/>
                  </a:lnTo>
                  <a:lnTo>
                    <a:pt x="0" y="1576"/>
                  </a:lnTo>
                  <a:lnTo>
                    <a:pt x="1050" y="2102"/>
                  </a:lnTo>
                  <a:lnTo>
                    <a:pt x="2101" y="1576"/>
                  </a:lnTo>
                  <a:lnTo>
                    <a:pt x="1575" y="1576"/>
                  </a:lnTo>
                  <a:lnTo>
                    <a:pt x="1575" y="0"/>
                  </a:lnTo>
                  <a:lnTo>
                    <a:pt x="525" y="0"/>
                  </a:lnTo>
                </a:path>
              </a:pathLst>
            </a:custGeom>
            <a:solidFill>
              <a:srgbClr val="b44128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2" name="CustomShape 22"/>
            <p:cNvSpPr/>
            <p:nvPr/>
          </p:nvSpPr>
          <p:spPr>
            <a:xfrm>
              <a:off x="9510120" y="2651760"/>
              <a:ext cx="707040" cy="706680"/>
            </a:xfrm>
            <a:custGeom>
              <a:avLst/>
              <a:gdLst/>
              <a:ahLst/>
              <a:rect l="l" t="t" r="r" b="b"/>
              <a:pathLst>
                <a:path w="2034" h="2034">
                  <a:moveTo>
                    <a:pt x="508" y="2033"/>
                  </a:moveTo>
                  <a:lnTo>
                    <a:pt x="508" y="508"/>
                  </a:lnTo>
                  <a:lnTo>
                    <a:pt x="0" y="508"/>
                  </a:lnTo>
                  <a:lnTo>
                    <a:pt x="1016" y="0"/>
                  </a:lnTo>
                  <a:lnTo>
                    <a:pt x="2033" y="508"/>
                  </a:lnTo>
                  <a:lnTo>
                    <a:pt x="1524" y="508"/>
                  </a:lnTo>
                  <a:lnTo>
                    <a:pt x="1524" y="2033"/>
                  </a:lnTo>
                  <a:lnTo>
                    <a:pt x="508" y="2033"/>
                  </a:lnTo>
                </a:path>
              </a:pathLst>
            </a:custGeom>
            <a:solidFill>
              <a:srgbClr val="b44128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43" name="Group 23"/>
          <p:cNvGrpSpPr/>
          <p:nvPr/>
        </p:nvGrpSpPr>
        <p:grpSpPr>
          <a:xfrm>
            <a:off x="4638960" y="670680"/>
            <a:ext cx="767520" cy="767520"/>
            <a:chOff x="4638960" y="670680"/>
            <a:chExt cx="767520" cy="767520"/>
          </a:xfrm>
        </p:grpSpPr>
        <p:sp>
          <p:nvSpPr>
            <p:cNvPr id="644" name="CustomShape 24"/>
            <p:cNvSpPr/>
            <p:nvPr/>
          </p:nvSpPr>
          <p:spPr>
            <a:xfrm flipH="1">
              <a:off x="4638960" y="670680"/>
              <a:ext cx="767520" cy="767520"/>
            </a:xfrm>
            <a:prstGeom prst="ellipse">
              <a:avLst/>
            </a:prstGeom>
            <a:solidFill>
              <a:srgbClr val="ffffff"/>
            </a:solidFill>
            <a:ln w="25560">
              <a:noFill/>
            </a:ln>
            <a:effectLst>
              <a:outerShdw dir="4802027" dist="114406">
                <a:srgbClr val="000000">
                  <a:alpha val="29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pic>
          <p:nvPicPr>
            <p:cNvPr id="645" name="Picture 48" descr=""/>
            <p:cNvPicPr/>
            <p:nvPr/>
          </p:nvPicPr>
          <p:blipFill>
            <a:blip r:embed="rId7"/>
            <a:stretch/>
          </p:blipFill>
          <p:spPr>
            <a:xfrm>
              <a:off x="4871520" y="914400"/>
              <a:ext cx="360360" cy="3603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46" name="Picture 491" descr=""/>
          <p:cNvPicPr/>
          <p:nvPr/>
        </p:nvPicPr>
        <p:blipFill>
          <a:blip r:embed="rId8"/>
          <a:stretch/>
        </p:blipFill>
        <p:spPr>
          <a:xfrm>
            <a:off x="5051880" y="1578960"/>
            <a:ext cx="1687680" cy="820080"/>
          </a:xfrm>
          <a:prstGeom prst="rect">
            <a:avLst/>
          </a:prstGeom>
          <a:ln>
            <a:noFill/>
          </a:ln>
        </p:spPr>
      </p:pic>
      <p:grpSp>
        <p:nvGrpSpPr>
          <p:cNvPr id="647" name="Group 25"/>
          <p:cNvGrpSpPr/>
          <p:nvPr/>
        </p:nvGrpSpPr>
        <p:grpSpPr>
          <a:xfrm>
            <a:off x="1800720" y="4205520"/>
            <a:ext cx="1918440" cy="2393280"/>
            <a:chOff x="1800720" y="4205520"/>
            <a:chExt cx="1918440" cy="2393280"/>
          </a:xfrm>
        </p:grpSpPr>
        <p:sp>
          <p:nvSpPr>
            <p:cNvPr id="648" name="CustomShape 26"/>
            <p:cNvSpPr/>
            <p:nvPr/>
          </p:nvSpPr>
          <p:spPr>
            <a:xfrm>
              <a:off x="1800720" y="5040000"/>
              <a:ext cx="191844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9" name="CustomShape 27"/>
            <p:cNvSpPr/>
            <p:nvPr/>
          </p:nvSpPr>
          <p:spPr>
            <a:xfrm>
              <a:off x="2104200" y="5254920"/>
              <a:ext cx="1326600" cy="1091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Rebus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Execute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DB or 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WS access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50" name="Picture 495" descr=""/>
            <p:cNvPicPr/>
            <p:nvPr/>
          </p:nvPicPr>
          <p:blipFill>
            <a:blip r:embed="rId9"/>
            <a:stretch/>
          </p:blipFill>
          <p:spPr>
            <a:xfrm rot="5400000">
              <a:off x="2388600" y="4280760"/>
              <a:ext cx="773280" cy="622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51" name="CustomShape 28"/>
            <p:cNvSpPr/>
            <p:nvPr/>
          </p:nvSpPr>
          <p:spPr>
            <a:xfrm>
              <a:off x="2468520" y="6415920"/>
              <a:ext cx="183600" cy="182880"/>
            </a:xfrm>
            <a:prstGeom prst="ellipse">
              <a:avLst/>
            </a:prstGeom>
            <a:solidFill>
              <a:srgbClr val="b4412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2" name="CustomShape 29"/>
            <p:cNvSpPr/>
            <p:nvPr/>
          </p:nvSpPr>
          <p:spPr>
            <a:xfrm>
              <a:off x="2914560" y="6416280"/>
              <a:ext cx="170640" cy="169200"/>
            </a:xfrm>
            <a:prstGeom prst="ellipse">
              <a:avLst/>
            </a:prstGeom>
            <a:solidFill>
              <a:srgbClr val="ffb8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53" name="CustomShape 30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Front End Transaction Flow</a:t>
            </a:r>
            <a:endParaRPr b="0" lang="it-IT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0" dur="indefinite" restart="never" nodeType="tmRoot">
          <p:childTnLst>
            <p:seq>
              <p:cTn id="81" dur="indefinite" nodeType="mainSeq"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"/>
                            </p:stCondLst>
                            <p:childTnLst>
                              <p:par>
                                <p:cTn id="111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2" dur="2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1"/>
                            </p:stCondLst>
                            <p:childTnLst>
                              <p:par>
                                <p:cTn id="11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7" dur="2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CustomShape 1"/>
          <p:cNvSpPr/>
          <p:nvPr/>
        </p:nvSpPr>
        <p:spPr>
          <a:xfrm>
            <a:off x="2399040" y="2889360"/>
            <a:ext cx="79347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4000" spc="-1" strike="noStrike">
                <a:solidFill>
                  <a:srgbClr val="141e50"/>
                </a:solidFill>
                <a:latin typeface="Arial"/>
                <a:ea typeface="DejaVu Sans"/>
              </a:rPr>
              <a:t>Memphis and e-commerce</a:t>
            </a:r>
            <a:endParaRPr b="0" lang="it-IT" sz="4000" spc="-1" strike="noStrike">
              <a:latin typeface="Arial"/>
            </a:endParaRPr>
          </a:p>
        </p:txBody>
      </p:sp>
      <p:pic>
        <p:nvPicPr>
          <p:cNvPr id="655" name="Picture 499" descr=""/>
          <p:cNvPicPr/>
          <p:nvPr/>
        </p:nvPicPr>
        <p:blipFill>
          <a:blip r:embed="rId1"/>
          <a:stretch/>
        </p:blipFill>
        <p:spPr>
          <a:xfrm>
            <a:off x="702000" y="2615040"/>
            <a:ext cx="1298520" cy="1126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roup 1"/>
          <p:cNvGrpSpPr/>
          <p:nvPr/>
        </p:nvGrpSpPr>
        <p:grpSpPr>
          <a:xfrm>
            <a:off x="900720" y="936360"/>
            <a:ext cx="10807920" cy="2422800"/>
            <a:chOff x="900720" y="936360"/>
            <a:chExt cx="10807920" cy="2422800"/>
          </a:xfrm>
        </p:grpSpPr>
        <p:sp>
          <p:nvSpPr>
            <p:cNvPr id="657" name="CustomShape 2"/>
            <p:cNvSpPr/>
            <p:nvPr/>
          </p:nvSpPr>
          <p:spPr>
            <a:xfrm>
              <a:off x="1440360" y="2628000"/>
              <a:ext cx="730800" cy="731160"/>
            </a:xfrm>
            <a:custGeom>
              <a:avLst/>
              <a:gdLst/>
              <a:ahLst/>
              <a:rect l="l" t="t" r="r" b="b"/>
              <a:pathLst>
                <a:path w="2102" h="2103">
                  <a:moveTo>
                    <a:pt x="525" y="0"/>
                  </a:moveTo>
                  <a:lnTo>
                    <a:pt x="525" y="1576"/>
                  </a:lnTo>
                  <a:lnTo>
                    <a:pt x="0" y="1576"/>
                  </a:lnTo>
                  <a:lnTo>
                    <a:pt x="1050" y="2102"/>
                  </a:lnTo>
                  <a:lnTo>
                    <a:pt x="2101" y="1576"/>
                  </a:lnTo>
                  <a:lnTo>
                    <a:pt x="1575" y="1576"/>
                  </a:lnTo>
                  <a:lnTo>
                    <a:pt x="1575" y="0"/>
                  </a:lnTo>
                  <a:lnTo>
                    <a:pt x="525" y="0"/>
                  </a:lnTo>
                </a:path>
              </a:pathLst>
            </a:custGeom>
            <a:solidFill>
              <a:srgbClr val="b44128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8" name="CustomShape 3"/>
            <p:cNvSpPr/>
            <p:nvPr/>
          </p:nvSpPr>
          <p:spPr>
            <a:xfrm>
              <a:off x="900720" y="972000"/>
              <a:ext cx="191844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9" name="CustomShape 4"/>
            <p:cNvSpPr/>
            <p:nvPr/>
          </p:nvSpPr>
          <p:spPr>
            <a:xfrm>
              <a:off x="8928720" y="936720"/>
              <a:ext cx="191844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60" name="Picture 505" descr=""/>
            <p:cNvPicPr/>
            <p:nvPr/>
          </p:nvPicPr>
          <p:blipFill>
            <a:blip r:embed="rId1"/>
            <a:stretch/>
          </p:blipFill>
          <p:spPr>
            <a:xfrm>
              <a:off x="10985400" y="1277280"/>
              <a:ext cx="723240" cy="857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661" name="CustomShape 5"/>
            <p:cNvSpPr/>
            <p:nvPr/>
          </p:nvSpPr>
          <p:spPr>
            <a:xfrm>
              <a:off x="4897440" y="972720"/>
              <a:ext cx="191844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62" name="Picture 507" descr=""/>
            <p:cNvPicPr/>
            <p:nvPr/>
          </p:nvPicPr>
          <p:blipFill>
            <a:blip r:embed="rId2"/>
            <a:stretch/>
          </p:blipFill>
          <p:spPr>
            <a:xfrm rot="5400000">
              <a:off x="5565960" y="2660760"/>
              <a:ext cx="773280" cy="622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63" name="CustomShape 6"/>
            <p:cNvSpPr/>
            <p:nvPr/>
          </p:nvSpPr>
          <p:spPr>
            <a:xfrm>
              <a:off x="6912000" y="936360"/>
              <a:ext cx="191880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64" name="Picture 509" descr=""/>
            <p:cNvPicPr/>
            <p:nvPr/>
          </p:nvPicPr>
          <p:blipFill>
            <a:blip r:embed="rId3"/>
            <a:stretch/>
          </p:blipFill>
          <p:spPr>
            <a:xfrm rot="5400000">
              <a:off x="7617960" y="2660760"/>
              <a:ext cx="773280" cy="622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65" name="CustomShape 7"/>
            <p:cNvSpPr/>
            <p:nvPr/>
          </p:nvSpPr>
          <p:spPr>
            <a:xfrm>
              <a:off x="9510480" y="2651760"/>
              <a:ext cx="706680" cy="706680"/>
            </a:xfrm>
            <a:custGeom>
              <a:avLst/>
              <a:gdLst/>
              <a:ahLst/>
              <a:rect l="l" t="t" r="r" b="b"/>
              <a:pathLst>
                <a:path w="2034" h="2034">
                  <a:moveTo>
                    <a:pt x="508" y="2033"/>
                  </a:moveTo>
                  <a:lnTo>
                    <a:pt x="508" y="508"/>
                  </a:lnTo>
                  <a:lnTo>
                    <a:pt x="0" y="508"/>
                  </a:lnTo>
                  <a:lnTo>
                    <a:pt x="1016" y="0"/>
                  </a:lnTo>
                  <a:lnTo>
                    <a:pt x="2033" y="508"/>
                  </a:lnTo>
                  <a:lnTo>
                    <a:pt x="1524" y="508"/>
                  </a:lnTo>
                  <a:lnTo>
                    <a:pt x="1524" y="2033"/>
                  </a:lnTo>
                  <a:lnTo>
                    <a:pt x="508" y="2033"/>
                  </a:lnTo>
                </a:path>
              </a:pathLst>
            </a:custGeom>
            <a:solidFill>
              <a:srgbClr val="b44128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66" name="Picture 511" descr=""/>
            <p:cNvPicPr/>
            <p:nvPr/>
          </p:nvPicPr>
          <p:blipFill>
            <a:blip r:embed="rId4">
              <a:lum bright="70000" contrast="-70000"/>
            </a:blip>
            <a:stretch/>
          </p:blipFill>
          <p:spPr>
            <a:xfrm>
              <a:off x="1147680" y="1188720"/>
              <a:ext cx="1298520" cy="1126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7" name="Picture 512" descr=""/>
            <p:cNvPicPr/>
            <p:nvPr/>
          </p:nvPicPr>
          <p:blipFill>
            <a:blip r:embed="rId5">
              <a:lum bright="70000" contrast="-70000"/>
            </a:blip>
            <a:stretch/>
          </p:blipFill>
          <p:spPr>
            <a:xfrm>
              <a:off x="5144400" y="1189440"/>
              <a:ext cx="1298520" cy="1126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68" name="CustomShape 8"/>
            <p:cNvSpPr/>
            <p:nvPr/>
          </p:nvSpPr>
          <p:spPr>
            <a:xfrm>
              <a:off x="7063920" y="1931760"/>
              <a:ext cx="1712520" cy="420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Payment</a:t>
              </a:r>
              <a:endParaRPr b="0" lang="it-IT" sz="2400" spc="-1" strike="noStrike">
                <a:latin typeface="Arial"/>
              </a:endParaRPr>
            </a:p>
          </p:txBody>
        </p:sp>
        <p:pic>
          <p:nvPicPr>
            <p:cNvPr id="669" name="Picture 514" descr=""/>
            <p:cNvPicPr/>
            <p:nvPr/>
          </p:nvPicPr>
          <p:blipFill>
            <a:blip r:embed="rId6">
              <a:lum bright="70000" contrast="-70000"/>
            </a:blip>
            <a:stretch/>
          </p:blipFill>
          <p:spPr>
            <a:xfrm>
              <a:off x="7133040" y="1265040"/>
              <a:ext cx="623160" cy="5389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0" name="Picture 515" descr=""/>
            <p:cNvPicPr/>
            <p:nvPr/>
          </p:nvPicPr>
          <p:blipFill>
            <a:blip r:embed="rId7">
              <a:lum bright="70000" contrast="-70000"/>
            </a:blip>
            <a:stretch/>
          </p:blipFill>
          <p:spPr>
            <a:xfrm>
              <a:off x="9360000" y="1129680"/>
              <a:ext cx="1064520" cy="10774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71" name="Group 9"/>
          <p:cNvGrpSpPr/>
          <p:nvPr/>
        </p:nvGrpSpPr>
        <p:grpSpPr>
          <a:xfrm>
            <a:off x="144000" y="3456000"/>
            <a:ext cx="11926440" cy="3143160"/>
            <a:chOff x="144000" y="3456000"/>
            <a:chExt cx="11926440" cy="3143160"/>
          </a:xfrm>
        </p:grpSpPr>
        <p:sp>
          <p:nvSpPr>
            <p:cNvPr id="672" name="CustomShape 10"/>
            <p:cNvSpPr/>
            <p:nvPr/>
          </p:nvSpPr>
          <p:spPr>
            <a:xfrm>
              <a:off x="144000" y="3456000"/>
              <a:ext cx="11926440" cy="65772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3" name="CustomShape 11"/>
            <p:cNvSpPr/>
            <p:nvPr/>
          </p:nvSpPr>
          <p:spPr>
            <a:xfrm>
              <a:off x="3614760" y="3634920"/>
              <a:ext cx="4927680" cy="467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2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Transaction Manager</a:t>
              </a:r>
              <a:endParaRPr b="0" lang="it-IT" sz="2200" spc="-1" strike="noStrike">
                <a:latin typeface="Arial"/>
              </a:endParaRPr>
            </a:p>
          </p:txBody>
        </p:sp>
        <p:sp>
          <p:nvSpPr>
            <p:cNvPr id="674" name="CustomShape 12"/>
            <p:cNvSpPr/>
            <p:nvPr/>
          </p:nvSpPr>
          <p:spPr>
            <a:xfrm>
              <a:off x="8929080" y="5040360"/>
              <a:ext cx="191880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5" name="CustomShape 13"/>
            <p:cNvSpPr/>
            <p:nvPr/>
          </p:nvSpPr>
          <p:spPr>
            <a:xfrm>
              <a:off x="9051840" y="5255280"/>
              <a:ext cx="1688040" cy="130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Rebus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Commit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Transaction log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76" name="Picture 521" descr=""/>
            <p:cNvPicPr/>
            <p:nvPr/>
          </p:nvPicPr>
          <p:blipFill>
            <a:blip r:embed="rId8"/>
            <a:stretch/>
          </p:blipFill>
          <p:spPr>
            <a:xfrm>
              <a:off x="8111160" y="5559120"/>
              <a:ext cx="694800" cy="69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77" name="CustomShape 14"/>
            <p:cNvSpPr/>
            <p:nvPr/>
          </p:nvSpPr>
          <p:spPr>
            <a:xfrm>
              <a:off x="1800720" y="5040000"/>
              <a:ext cx="191880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8" name="CustomShape 15"/>
            <p:cNvSpPr/>
            <p:nvPr/>
          </p:nvSpPr>
          <p:spPr>
            <a:xfrm>
              <a:off x="2104200" y="5254920"/>
              <a:ext cx="1326960" cy="1091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Rebus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Execute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DB or 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WS access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79" name="Picture 524" descr=""/>
            <p:cNvPicPr/>
            <p:nvPr/>
          </p:nvPicPr>
          <p:blipFill>
            <a:blip r:embed="rId9"/>
            <a:stretch/>
          </p:blipFill>
          <p:spPr>
            <a:xfrm rot="5400000">
              <a:off x="2388960" y="4280760"/>
              <a:ext cx="773280" cy="622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80" name="CustomShape 16"/>
            <p:cNvSpPr/>
            <p:nvPr/>
          </p:nvSpPr>
          <p:spPr>
            <a:xfrm>
              <a:off x="3817080" y="5040360"/>
              <a:ext cx="191844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1" name="CustomShape 17"/>
            <p:cNvSpPr/>
            <p:nvPr/>
          </p:nvSpPr>
          <p:spPr>
            <a:xfrm>
              <a:off x="3939840" y="5219280"/>
              <a:ext cx="1687680" cy="130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PIM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Engine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Apply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Promos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82" name="Picture 527" descr=""/>
            <p:cNvPicPr/>
            <p:nvPr/>
          </p:nvPicPr>
          <p:blipFill>
            <a:blip r:embed="rId10"/>
            <a:stretch/>
          </p:blipFill>
          <p:spPr>
            <a:xfrm rot="5400000">
              <a:off x="4412160" y="4280760"/>
              <a:ext cx="773280" cy="622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83" name="CustomShape 18"/>
            <p:cNvSpPr/>
            <p:nvPr/>
          </p:nvSpPr>
          <p:spPr>
            <a:xfrm>
              <a:off x="9510480" y="4206240"/>
              <a:ext cx="730800" cy="731160"/>
            </a:xfrm>
            <a:custGeom>
              <a:avLst/>
              <a:gdLst/>
              <a:ahLst/>
              <a:rect l="l" t="t" r="r" b="b"/>
              <a:pathLst>
                <a:path w="2102" h="2103">
                  <a:moveTo>
                    <a:pt x="525" y="0"/>
                  </a:moveTo>
                  <a:lnTo>
                    <a:pt x="525" y="1576"/>
                  </a:lnTo>
                  <a:lnTo>
                    <a:pt x="0" y="1576"/>
                  </a:lnTo>
                  <a:lnTo>
                    <a:pt x="1050" y="2102"/>
                  </a:lnTo>
                  <a:lnTo>
                    <a:pt x="2101" y="1576"/>
                  </a:lnTo>
                  <a:lnTo>
                    <a:pt x="1575" y="1576"/>
                  </a:lnTo>
                  <a:lnTo>
                    <a:pt x="1575" y="0"/>
                  </a:lnTo>
                  <a:lnTo>
                    <a:pt x="525" y="0"/>
                  </a:lnTo>
                </a:path>
              </a:pathLst>
            </a:custGeom>
            <a:solidFill>
              <a:srgbClr val="b44128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4" name="CustomShape 19"/>
            <p:cNvSpPr/>
            <p:nvPr/>
          </p:nvSpPr>
          <p:spPr>
            <a:xfrm>
              <a:off x="2469240" y="6416280"/>
              <a:ext cx="183600" cy="182880"/>
            </a:xfrm>
            <a:prstGeom prst="ellipse">
              <a:avLst/>
            </a:prstGeom>
            <a:solidFill>
              <a:srgbClr val="b4412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5" name="CustomShape 20"/>
            <p:cNvSpPr/>
            <p:nvPr/>
          </p:nvSpPr>
          <p:spPr>
            <a:xfrm>
              <a:off x="2915280" y="6416640"/>
              <a:ext cx="170640" cy="169200"/>
            </a:xfrm>
            <a:prstGeom prst="ellipse">
              <a:avLst/>
            </a:prstGeom>
            <a:solidFill>
              <a:srgbClr val="fff2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86" name="CustomShape 2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E-commerce Transaction flow</a:t>
            </a:r>
            <a:endParaRPr b="0" lang="it-IT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roup 1"/>
          <p:cNvGrpSpPr/>
          <p:nvPr/>
        </p:nvGrpSpPr>
        <p:grpSpPr>
          <a:xfrm>
            <a:off x="144000" y="3456000"/>
            <a:ext cx="11926440" cy="3143160"/>
            <a:chOff x="144000" y="3456000"/>
            <a:chExt cx="11926440" cy="3143160"/>
          </a:xfrm>
        </p:grpSpPr>
        <p:sp>
          <p:nvSpPr>
            <p:cNvPr id="688" name="CustomShape 2"/>
            <p:cNvSpPr/>
            <p:nvPr/>
          </p:nvSpPr>
          <p:spPr>
            <a:xfrm>
              <a:off x="144000" y="3456000"/>
              <a:ext cx="11926440" cy="65772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9" name="CustomShape 3"/>
            <p:cNvSpPr/>
            <p:nvPr/>
          </p:nvSpPr>
          <p:spPr>
            <a:xfrm>
              <a:off x="3614760" y="3634920"/>
              <a:ext cx="4927680" cy="467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2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Transaction Manager</a:t>
              </a:r>
              <a:endParaRPr b="0" lang="it-IT" sz="2200" spc="-1" strike="noStrike">
                <a:latin typeface="Arial"/>
              </a:endParaRPr>
            </a:p>
          </p:txBody>
        </p:sp>
        <p:sp>
          <p:nvSpPr>
            <p:cNvPr id="690" name="CustomShape 4"/>
            <p:cNvSpPr/>
            <p:nvPr/>
          </p:nvSpPr>
          <p:spPr>
            <a:xfrm>
              <a:off x="8929080" y="5040360"/>
              <a:ext cx="191880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1" name="CustomShape 5"/>
            <p:cNvSpPr/>
            <p:nvPr/>
          </p:nvSpPr>
          <p:spPr>
            <a:xfrm>
              <a:off x="9051840" y="5255280"/>
              <a:ext cx="1688040" cy="130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Rebus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Commit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Transaction log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92" name="Picture 521_1" descr=""/>
            <p:cNvPicPr/>
            <p:nvPr/>
          </p:nvPicPr>
          <p:blipFill>
            <a:blip r:embed="rId1"/>
            <a:stretch/>
          </p:blipFill>
          <p:spPr>
            <a:xfrm>
              <a:off x="8111160" y="5559120"/>
              <a:ext cx="694800" cy="69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93" name="CustomShape 6"/>
            <p:cNvSpPr/>
            <p:nvPr/>
          </p:nvSpPr>
          <p:spPr>
            <a:xfrm>
              <a:off x="1800720" y="5040000"/>
              <a:ext cx="191880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4" name="CustomShape 7"/>
            <p:cNvSpPr/>
            <p:nvPr/>
          </p:nvSpPr>
          <p:spPr>
            <a:xfrm>
              <a:off x="2104200" y="5254920"/>
              <a:ext cx="1326960" cy="1091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Rebus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Execute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DB or 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WS access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95" name="Picture 524_1" descr=""/>
            <p:cNvPicPr/>
            <p:nvPr/>
          </p:nvPicPr>
          <p:blipFill>
            <a:blip r:embed="rId2"/>
            <a:stretch/>
          </p:blipFill>
          <p:spPr>
            <a:xfrm rot="5400000">
              <a:off x="2388960" y="4280760"/>
              <a:ext cx="773280" cy="622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96" name="CustomShape 8"/>
            <p:cNvSpPr/>
            <p:nvPr/>
          </p:nvSpPr>
          <p:spPr>
            <a:xfrm>
              <a:off x="3817080" y="5040360"/>
              <a:ext cx="1918440" cy="1558800"/>
            </a:xfrm>
            <a:prstGeom prst="flowChartAlternateProcess">
              <a:avLst/>
            </a:prstGeom>
            <a:solidFill>
              <a:srgbClr val="141e50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7" name="CustomShape 9"/>
            <p:cNvSpPr/>
            <p:nvPr/>
          </p:nvSpPr>
          <p:spPr>
            <a:xfrm>
              <a:off x="3939840" y="5219280"/>
              <a:ext cx="1687680" cy="1302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US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PIM</a:t>
              </a:r>
              <a:endParaRPr b="0" lang="it-IT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Engine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Apply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Promos</a:t>
              </a:r>
              <a:endParaRPr b="0" lang="it-IT" sz="2000" spc="-1" strike="noStrike">
                <a:latin typeface="Arial"/>
              </a:endParaRPr>
            </a:p>
          </p:txBody>
        </p:sp>
        <p:pic>
          <p:nvPicPr>
            <p:cNvPr id="698" name="Picture 527_1" descr=""/>
            <p:cNvPicPr/>
            <p:nvPr/>
          </p:nvPicPr>
          <p:blipFill>
            <a:blip r:embed="rId3"/>
            <a:stretch/>
          </p:blipFill>
          <p:spPr>
            <a:xfrm rot="5400000">
              <a:off x="4412160" y="4280760"/>
              <a:ext cx="773280" cy="622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99" name="CustomShape 10"/>
            <p:cNvSpPr/>
            <p:nvPr/>
          </p:nvSpPr>
          <p:spPr>
            <a:xfrm>
              <a:off x="9510480" y="4206240"/>
              <a:ext cx="730800" cy="731160"/>
            </a:xfrm>
            <a:custGeom>
              <a:avLst/>
              <a:gdLst/>
              <a:ahLst/>
              <a:rect l="l" t="t" r="r" b="b"/>
              <a:pathLst>
                <a:path w="2102" h="2103">
                  <a:moveTo>
                    <a:pt x="525" y="0"/>
                  </a:moveTo>
                  <a:lnTo>
                    <a:pt x="525" y="1576"/>
                  </a:lnTo>
                  <a:lnTo>
                    <a:pt x="0" y="1576"/>
                  </a:lnTo>
                  <a:lnTo>
                    <a:pt x="1050" y="2102"/>
                  </a:lnTo>
                  <a:lnTo>
                    <a:pt x="2101" y="1576"/>
                  </a:lnTo>
                  <a:lnTo>
                    <a:pt x="1575" y="1576"/>
                  </a:lnTo>
                  <a:lnTo>
                    <a:pt x="1575" y="0"/>
                  </a:lnTo>
                  <a:lnTo>
                    <a:pt x="525" y="0"/>
                  </a:lnTo>
                </a:path>
              </a:pathLst>
            </a:custGeom>
            <a:solidFill>
              <a:srgbClr val="b44128"/>
            </a:solidFill>
            <a:ln w="360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0" name="CustomShape 11"/>
            <p:cNvSpPr/>
            <p:nvPr/>
          </p:nvSpPr>
          <p:spPr>
            <a:xfrm>
              <a:off x="2469240" y="6416280"/>
              <a:ext cx="183600" cy="182880"/>
            </a:xfrm>
            <a:prstGeom prst="ellipse">
              <a:avLst/>
            </a:prstGeom>
            <a:solidFill>
              <a:srgbClr val="b4412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CustomShape 12"/>
            <p:cNvSpPr/>
            <p:nvPr/>
          </p:nvSpPr>
          <p:spPr>
            <a:xfrm>
              <a:off x="2915280" y="6416640"/>
              <a:ext cx="170640" cy="169200"/>
            </a:xfrm>
            <a:prstGeom prst="ellipse">
              <a:avLst/>
            </a:prstGeom>
            <a:solidFill>
              <a:srgbClr val="fff2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02" name="CustomShape 13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Shopic &amp; </a:t>
            </a: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Scan</a:t>
            </a: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 &amp; Go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703" name="" descr=""/>
          <p:cNvPicPr/>
          <p:nvPr/>
        </p:nvPicPr>
        <p:blipFill>
          <a:blip r:embed="rId4"/>
          <a:stretch/>
        </p:blipFill>
        <p:spPr>
          <a:xfrm>
            <a:off x="3132000" y="864000"/>
            <a:ext cx="2328480" cy="2374200"/>
          </a:xfrm>
          <a:prstGeom prst="rect">
            <a:avLst/>
          </a:prstGeom>
          <a:ln>
            <a:noFill/>
          </a:ln>
        </p:spPr>
      </p:pic>
      <p:pic>
        <p:nvPicPr>
          <p:cNvPr id="704" name="" descr=""/>
          <p:cNvPicPr/>
          <p:nvPr/>
        </p:nvPicPr>
        <p:blipFill>
          <a:blip r:embed="rId5"/>
          <a:stretch/>
        </p:blipFill>
        <p:spPr>
          <a:xfrm>
            <a:off x="540000" y="1297440"/>
            <a:ext cx="2162880" cy="1438200"/>
          </a:xfrm>
          <a:prstGeom prst="rect">
            <a:avLst/>
          </a:prstGeom>
          <a:ln>
            <a:noFill/>
          </a:ln>
        </p:spPr>
      </p:pic>
      <p:sp>
        <p:nvSpPr>
          <p:cNvPr id="705" name="CustomShape 14"/>
          <p:cNvSpPr/>
          <p:nvPr/>
        </p:nvSpPr>
        <p:spPr>
          <a:xfrm>
            <a:off x="5508000" y="1656000"/>
            <a:ext cx="6695640" cy="85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2600" spc="-1" strike="noStrike">
                <a:solidFill>
                  <a:srgbClr val="141e50"/>
                </a:solidFill>
                <a:latin typeface="Arial"/>
                <a:ea typeface="DejaVu Sans"/>
              </a:rPr>
              <a:t>Both integration implemented in few weeks!</a:t>
            </a:r>
            <a:br/>
            <a:r>
              <a:rPr b="0" lang="en-US" sz="2600" spc="-1" strike="noStrike">
                <a:solidFill>
                  <a:srgbClr val="141e50"/>
                </a:solidFill>
                <a:latin typeface="Arial"/>
                <a:ea typeface="DejaVu Sans"/>
              </a:rPr>
              <a:t>Standard API + POS deployed in cloud</a:t>
            </a:r>
            <a:endParaRPr b="0" lang="it-IT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Store </a:t>
            </a: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Reporting</a:t>
            </a:r>
            <a:endParaRPr b="0" lang="it-IT" sz="3600" spc="-1" strike="noStrike">
              <a:latin typeface="Arial"/>
            </a:endParaRPr>
          </a:p>
        </p:txBody>
      </p:sp>
      <p:grpSp>
        <p:nvGrpSpPr>
          <p:cNvPr id="707" name="Group 2"/>
          <p:cNvGrpSpPr/>
          <p:nvPr/>
        </p:nvGrpSpPr>
        <p:grpSpPr>
          <a:xfrm>
            <a:off x="1728000" y="2916000"/>
            <a:ext cx="1429920" cy="1213920"/>
            <a:chOff x="1728000" y="2916000"/>
            <a:chExt cx="1429920" cy="1213920"/>
          </a:xfrm>
        </p:grpSpPr>
        <p:pic>
          <p:nvPicPr>
            <p:cNvPr id="708" name="" descr=""/>
            <p:cNvPicPr/>
            <p:nvPr/>
          </p:nvPicPr>
          <p:blipFill>
            <a:blip r:embed="rId1"/>
            <a:stretch/>
          </p:blipFill>
          <p:spPr>
            <a:xfrm>
              <a:off x="1728000" y="2916000"/>
              <a:ext cx="877320" cy="877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9" name="" descr=""/>
            <p:cNvPicPr/>
            <p:nvPr/>
          </p:nvPicPr>
          <p:blipFill>
            <a:blip r:embed="rId2"/>
            <a:stretch/>
          </p:blipFill>
          <p:spPr>
            <a:xfrm>
              <a:off x="2612520" y="3584520"/>
              <a:ext cx="545400" cy="5454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10" name="" descr=""/>
          <p:cNvPicPr/>
          <p:nvPr/>
        </p:nvPicPr>
        <p:blipFill>
          <a:blip r:embed="rId3"/>
          <a:stretch/>
        </p:blipFill>
        <p:spPr>
          <a:xfrm>
            <a:off x="5024520" y="4435920"/>
            <a:ext cx="545400" cy="545400"/>
          </a:xfrm>
          <a:prstGeom prst="rect">
            <a:avLst/>
          </a:prstGeom>
          <a:ln>
            <a:noFill/>
          </a:ln>
        </p:spPr>
      </p:pic>
      <p:grpSp>
        <p:nvGrpSpPr>
          <p:cNvPr id="711" name="Group 3"/>
          <p:cNvGrpSpPr/>
          <p:nvPr/>
        </p:nvGrpSpPr>
        <p:grpSpPr>
          <a:xfrm>
            <a:off x="1748520" y="4775400"/>
            <a:ext cx="1429920" cy="1213920"/>
            <a:chOff x="1748520" y="4775400"/>
            <a:chExt cx="1429920" cy="1213920"/>
          </a:xfrm>
        </p:grpSpPr>
        <p:pic>
          <p:nvPicPr>
            <p:cNvPr id="712" name="" descr=""/>
            <p:cNvPicPr/>
            <p:nvPr/>
          </p:nvPicPr>
          <p:blipFill>
            <a:blip r:embed="rId4"/>
            <a:stretch/>
          </p:blipFill>
          <p:spPr>
            <a:xfrm>
              <a:off x="1748520" y="4775400"/>
              <a:ext cx="877320" cy="877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3" name="" descr=""/>
            <p:cNvPicPr/>
            <p:nvPr/>
          </p:nvPicPr>
          <p:blipFill>
            <a:blip r:embed="rId5"/>
            <a:stretch/>
          </p:blipFill>
          <p:spPr>
            <a:xfrm>
              <a:off x="2633040" y="5443920"/>
              <a:ext cx="545400" cy="5454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14" name="" descr=""/>
          <p:cNvPicPr/>
          <p:nvPr/>
        </p:nvPicPr>
        <p:blipFill>
          <a:blip r:embed="rId6"/>
          <a:stretch/>
        </p:blipFill>
        <p:spPr>
          <a:xfrm>
            <a:off x="5672520" y="4268520"/>
            <a:ext cx="949320" cy="949320"/>
          </a:xfrm>
          <a:prstGeom prst="rect">
            <a:avLst/>
          </a:prstGeom>
          <a:ln>
            <a:noFill/>
          </a:ln>
        </p:spPr>
      </p:pic>
      <p:sp>
        <p:nvSpPr>
          <p:cNvPr id="715" name="CustomShape 4"/>
          <p:cNvSpPr/>
          <p:nvPr/>
        </p:nvSpPr>
        <p:spPr>
          <a:xfrm>
            <a:off x="2540520" y="3224520"/>
            <a:ext cx="76572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db_offlog</a:t>
            </a:r>
            <a:endParaRPr b="0" lang="it-IT" sz="700" spc="-1" strike="noStrike">
              <a:latin typeface="Arial"/>
            </a:endParaRPr>
          </a:p>
        </p:txBody>
      </p:sp>
      <p:sp>
        <p:nvSpPr>
          <p:cNvPr id="716" name="CustomShape 5"/>
          <p:cNvSpPr/>
          <p:nvPr/>
        </p:nvSpPr>
        <p:spPr>
          <a:xfrm>
            <a:off x="2540520" y="5168520"/>
            <a:ext cx="62172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db_offlog</a:t>
            </a:r>
            <a:endParaRPr b="0" lang="it-IT" sz="700" spc="-1" strike="noStrike">
              <a:latin typeface="Arial"/>
            </a:endParaRPr>
          </a:p>
        </p:txBody>
      </p:sp>
      <p:sp>
        <p:nvSpPr>
          <p:cNvPr id="717" name="CustomShape 6"/>
          <p:cNvSpPr/>
          <p:nvPr/>
        </p:nvSpPr>
        <p:spPr>
          <a:xfrm>
            <a:off x="5096520" y="4196520"/>
            <a:ext cx="65772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db_offlog</a:t>
            </a:r>
            <a:endParaRPr b="0" lang="it-IT" sz="700" spc="-1" strike="noStrike">
              <a:latin typeface="Arial"/>
            </a:endParaRPr>
          </a:p>
        </p:txBody>
      </p:sp>
      <p:sp>
        <p:nvSpPr>
          <p:cNvPr id="718" name="CustomShape 7"/>
          <p:cNvSpPr/>
          <p:nvPr/>
        </p:nvSpPr>
        <p:spPr>
          <a:xfrm>
            <a:off x="4772520" y="5036040"/>
            <a:ext cx="928800" cy="304200"/>
          </a:xfrm>
          <a:prstGeom prst="roundRect">
            <a:avLst>
              <a:gd name="adj" fmla="val 50000"/>
            </a:avLst>
          </a:prstGeom>
          <a:solidFill>
            <a:srgbClr val="9bbb59">
              <a:alpha val="70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18000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IN" sz="1000" spc="-1" strike="noStrike">
                <a:solidFill>
                  <a:srgbClr val="ffffff"/>
                </a:solidFill>
                <a:latin typeface="Segoe UI"/>
                <a:ea typeface="Open Sans"/>
              </a:rPr>
              <a:t>STAGER</a:t>
            </a:r>
            <a:endParaRPr b="0" lang="it-IT" sz="1000" spc="-1" strike="noStrike">
              <a:latin typeface="Arial"/>
            </a:endParaRPr>
          </a:p>
        </p:txBody>
      </p:sp>
      <p:pic>
        <p:nvPicPr>
          <p:cNvPr id="719" name="" descr=""/>
          <p:cNvPicPr/>
          <p:nvPr/>
        </p:nvPicPr>
        <p:blipFill>
          <a:blip r:embed="rId7"/>
          <a:stretch/>
        </p:blipFill>
        <p:spPr>
          <a:xfrm>
            <a:off x="6572520" y="4340520"/>
            <a:ext cx="856800" cy="856800"/>
          </a:xfrm>
          <a:prstGeom prst="rect">
            <a:avLst/>
          </a:prstGeom>
          <a:ln>
            <a:noFill/>
          </a:ln>
        </p:spPr>
      </p:pic>
      <p:sp>
        <p:nvSpPr>
          <p:cNvPr id="720" name="CustomShape 8"/>
          <p:cNvSpPr/>
          <p:nvPr/>
        </p:nvSpPr>
        <p:spPr>
          <a:xfrm>
            <a:off x="7035120" y="3899160"/>
            <a:ext cx="46620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rdb_log</a:t>
            </a:r>
            <a:endParaRPr b="0" lang="it-IT" sz="700" spc="-1" strike="noStrike">
              <a:latin typeface="Arial"/>
            </a:endParaRPr>
          </a:p>
        </p:txBody>
      </p:sp>
      <p:sp>
        <p:nvSpPr>
          <p:cNvPr id="721" name="CustomShape 9"/>
          <p:cNvSpPr/>
          <p:nvPr/>
        </p:nvSpPr>
        <p:spPr>
          <a:xfrm>
            <a:off x="7035480" y="4007160"/>
            <a:ext cx="681840" cy="21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rdb_log_item</a:t>
            </a:r>
            <a:endParaRPr b="0" lang="it-IT" sz="700" spc="-1" strike="noStrike">
              <a:latin typeface="Arial"/>
            </a:endParaRPr>
          </a:p>
        </p:txBody>
      </p:sp>
      <p:sp>
        <p:nvSpPr>
          <p:cNvPr id="722" name="CustomShape 10"/>
          <p:cNvSpPr/>
          <p:nvPr/>
        </p:nvSpPr>
        <p:spPr>
          <a:xfrm>
            <a:off x="7035480" y="4115160"/>
            <a:ext cx="969840" cy="21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rdb_log_Tender</a:t>
            </a:r>
            <a:endParaRPr b="0" lang="it-IT" sz="700" spc="-1" strike="noStrike">
              <a:latin typeface="Arial"/>
            </a:endParaRPr>
          </a:p>
        </p:txBody>
      </p:sp>
      <p:pic>
        <p:nvPicPr>
          <p:cNvPr id="723" name="" descr=""/>
          <p:cNvPicPr/>
          <p:nvPr/>
        </p:nvPicPr>
        <p:blipFill>
          <a:blip r:embed="rId8"/>
          <a:stretch/>
        </p:blipFill>
        <p:spPr>
          <a:xfrm>
            <a:off x="8053920" y="4592520"/>
            <a:ext cx="527400" cy="527400"/>
          </a:xfrm>
          <a:prstGeom prst="rect">
            <a:avLst/>
          </a:prstGeom>
          <a:ln>
            <a:noFill/>
          </a:ln>
        </p:spPr>
      </p:pic>
      <p:sp>
        <p:nvSpPr>
          <p:cNvPr id="724" name="CustomShape 11"/>
          <p:cNvSpPr/>
          <p:nvPr/>
        </p:nvSpPr>
        <p:spPr>
          <a:xfrm>
            <a:off x="7863480" y="4367160"/>
            <a:ext cx="1005840" cy="18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700" spc="-1" strike="noStrike">
                <a:solidFill>
                  <a:srgbClr val="000000"/>
                </a:solidFill>
                <a:latin typeface="Arial"/>
                <a:ea typeface="DejaVu Sans"/>
              </a:rPr>
              <a:t>Funzioni postgresql</a:t>
            </a:r>
            <a:endParaRPr b="0" lang="it-IT" sz="700" spc="-1" strike="noStrike">
              <a:latin typeface="Arial"/>
            </a:endParaRPr>
          </a:p>
        </p:txBody>
      </p:sp>
      <p:pic>
        <p:nvPicPr>
          <p:cNvPr id="725" name="" descr=""/>
          <p:cNvPicPr/>
          <p:nvPr/>
        </p:nvPicPr>
        <p:blipFill>
          <a:blip r:embed="rId9"/>
          <a:stretch/>
        </p:blipFill>
        <p:spPr>
          <a:xfrm>
            <a:off x="9164520" y="4340520"/>
            <a:ext cx="928800" cy="928800"/>
          </a:xfrm>
          <a:prstGeom prst="rect">
            <a:avLst/>
          </a:prstGeom>
          <a:ln>
            <a:noFill/>
          </a:ln>
        </p:spPr>
      </p:pic>
      <p:pic>
        <p:nvPicPr>
          <p:cNvPr id="726" name="" descr=""/>
          <p:cNvPicPr/>
          <p:nvPr/>
        </p:nvPicPr>
        <p:blipFill>
          <a:blip r:embed="rId10"/>
          <a:stretch/>
        </p:blipFill>
        <p:spPr>
          <a:xfrm>
            <a:off x="3451320" y="4162680"/>
            <a:ext cx="1026000" cy="386640"/>
          </a:xfrm>
          <a:prstGeom prst="rect">
            <a:avLst/>
          </a:prstGeom>
          <a:ln>
            <a:noFill/>
          </a:ln>
        </p:spPr>
      </p:pic>
      <p:pic>
        <p:nvPicPr>
          <p:cNvPr id="727" name="" descr=""/>
          <p:cNvPicPr/>
          <p:nvPr/>
        </p:nvPicPr>
        <p:blipFill>
          <a:blip r:embed="rId11"/>
          <a:stretch/>
        </p:blipFill>
        <p:spPr>
          <a:xfrm flipH="1" rot="10800000">
            <a:off x="3451320" y="4779720"/>
            <a:ext cx="1026000" cy="386640"/>
          </a:xfrm>
          <a:prstGeom prst="rect">
            <a:avLst/>
          </a:prstGeom>
          <a:ln>
            <a:noFill/>
          </a:ln>
        </p:spPr>
      </p:pic>
      <p:sp>
        <p:nvSpPr>
          <p:cNvPr id="728" name="CustomShape 12"/>
          <p:cNvSpPr/>
          <p:nvPr/>
        </p:nvSpPr>
        <p:spPr>
          <a:xfrm>
            <a:off x="3168000" y="1368000"/>
            <a:ext cx="7051320" cy="129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141e50"/>
                </a:solidFill>
                <a:latin typeface="Arial"/>
                <a:ea typeface="DejaVu Sans"/>
              </a:rPr>
              <a:t>At Store Level Reports are provided using Grafana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141e50"/>
                </a:solidFill>
                <a:latin typeface="Arial"/>
                <a:ea typeface="DejaVu Sans"/>
              </a:rPr>
              <a:t>Open source working on not aggregated data.</a:t>
            </a:r>
            <a:br/>
            <a:r>
              <a:rPr b="0" lang="en-US" sz="2200" spc="-1" strike="noStrike">
                <a:solidFill>
                  <a:srgbClr val="141e50"/>
                </a:solidFill>
                <a:latin typeface="Arial"/>
                <a:ea typeface="DejaVu Sans"/>
              </a:rPr>
              <a:t>Fully customizable even from the Customer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141e50"/>
                </a:solidFill>
                <a:latin typeface="Arial"/>
                <a:ea typeface="DejaVu Sans"/>
              </a:rPr>
              <a:t>Available via mobile</a:t>
            </a:r>
            <a:endParaRPr b="0" lang="it-IT" sz="22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it-IT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Centralized</a:t>
            </a: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 </a:t>
            </a: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Reporting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730" name="" descr=""/>
          <p:cNvPicPr/>
          <p:nvPr/>
        </p:nvPicPr>
        <p:blipFill>
          <a:blip r:embed="rId1"/>
          <a:stretch/>
        </p:blipFill>
        <p:spPr>
          <a:xfrm>
            <a:off x="4860000" y="1847880"/>
            <a:ext cx="7269120" cy="3472920"/>
          </a:xfrm>
          <a:prstGeom prst="rect">
            <a:avLst/>
          </a:prstGeom>
          <a:ln>
            <a:noFill/>
          </a:ln>
        </p:spPr>
      </p:pic>
      <p:sp>
        <p:nvSpPr>
          <p:cNvPr id="731" name="CustomShape 2"/>
          <p:cNvSpPr/>
          <p:nvPr/>
        </p:nvSpPr>
        <p:spPr>
          <a:xfrm>
            <a:off x="85320" y="1656000"/>
            <a:ext cx="5703480" cy="39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141e50"/>
                </a:solidFill>
                <a:latin typeface="Arial"/>
                <a:ea typeface="DejaVu Sans"/>
              </a:rPr>
              <a:t>ClickHouse is a column data base, not relational designed to work with large data volumes</a:t>
            </a:r>
            <a:br/>
            <a:endParaRPr b="0" lang="it-IT" sz="2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141e50"/>
                </a:solidFill>
                <a:latin typeface="Arial"/>
                <a:ea typeface="DejaVu Sans"/>
              </a:rPr>
              <a:t>It optimize queries and it can compess data.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141e50"/>
                </a:solidFill>
                <a:latin typeface="Arial"/>
                <a:ea typeface="DejaVu Sans"/>
              </a:rPr>
              <a:t>Extends standard SQL enriching it with aggregation function.</a:t>
            </a:r>
            <a:br/>
            <a:endParaRPr b="0" lang="it-IT" sz="2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141e50"/>
                </a:solidFill>
                <a:latin typeface="Arial"/>
                <a:ea typeface="DejaVu Sans"/>
              </a:rPr>
              <a:t>ClickHouse gives OLAP speed without OLAP complexity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Kiosk</a:t>
            </a: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 </a:t>
            </a: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Content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733" name="" descr=""/>
          <p:cNvPicPr/>
          <p:nvPr/>
        </p:nvPicPr>
        <p:blipFill>
          <a:blip r:embed="rId1"/>
          <a:stretch/>
        </p:blipFill>
        <p:spPr>
          <a:xfrm>
            <a:off x="360000" y="1419480"/>
            <a:ext cx="2030040" cy="2030040"/>
          </a:xfrm>
          <a:prstGeom prst="rect">
            <a:avLst/>
          </a:prstGeom>
          <a:ln>
            <a:noFill/>
          </a:ln>
        </p:spPr>
      </p:pic>
      <p:sp>
        <p:nvSpPr>
          <p:cNvPr id="734" name="CustomShape 2"/>
          <p:cNvSpPr/>
          <p:nvPr/>
        </p:nvSpPr>
        <p:spPr>
          <a:xfrm>
            <a:off x="3384000" y="1038600"/>
            <a:ext cx="7631280" cy="151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We can program multimedia content for the customers. It can be image, video or web site. It is possible to program the time range and the cash register status.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Like Content XX between hh:mm and hh:mm when in IDLE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  <p:pic>
        <p:nvPicPr>
          <p:cNvPr id="735" name="" descr=""/>
          <p:cNvPicPr/>
          <p:nvPr/>
        </p:nvPicPr>
        <p:blipFill>
          <a:blip r:embed="rId2"/>
          <a:stretch/>
        </p:blipFill>
        <p:spPr>
          <a:xfrm>
            <a:off x="2304000" y="2926800"/>
            <a:ext cx="4241520" cy="2466720"/>
          </a:xfrm>
          <a:prstGeom prst="rect">
            <a:avLst/>
          </a:prstGeom>
          <a:ln>
            <a:noFill/>
          </a:ln>
        </p:spPr>
      </p:pic>
      <p:pic>
        <p:nvPicPr>
          <p:cNvPr id="736" name="" descr=""/>
          <p:cNvPicPr/>
          <p:nvPr/>
        </p:nvPicPr>
        <p:blipFill>
          <a:blip r:embed="rId3"/>
          <a:stretch/>
        </p:blipFill>
        <p:spPr>
          <a:xfrm>
            <a:off x="6044400" y="3888000"/>
            <a:ext cx="2661120" cy="1865520"/>
          </a:xfrm>
          <a:prstGeom prst="rect">
            <a:avLst/>
          </a:prstGeom>
          <a:ln>
            <a:noFill/>
          </a:ln>
        </p:spPr>
      </p:pic>
      <p:pic>
        <p:nvPicPr>
          <p:cNvPr id="737" name="" descr=""/>
          <p:cNvPicPr/>
          <p:nvPr/>
        </p:nvPicPr>
        <p:blipFill>
          <a:blip r:embed="rId4"/>
          <a:stretch/>
        </p:blipFill>
        <p:spPr>
          <a:xfrm>
            <a:off x="8451000" y="4417560"/>
            <a:ext cx="2558520" cy="1839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CustomShape 1"/>
          <p:cNvSpPr/>
          <p:nvPr/>
        </p:nvSpPr>
        <p:spPr>
          <a:xfrm>
            <a:off x="2399040" y="2889360"/>
            <a:ext cx="7934760" cy="102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it-IT" sz="4000" spc="-1" strike="noStrike">
                <a:solidFill>
                  <a:srgbClr val="141e50"/>
                </a:solidFill>
                <a:latin typeface="Arial"/>
                <a:ea typeface="DejaVu Sans"/>
              </a:rPr>
              <a:t>Memphis Software Distribution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endParaRPr b="0" lang="it-IT" sz="4000" spc="-1" strike="noStrike">
              <a:latin typeface="Arial"/>
            </a:endParaRPr>
          </a:p>
        </p:txBody>
      </p:sp>
      <p:pic>
        <p:nvPicPr>
          <p:cNvPr id="739" name="Picture 532_1" descr=""/>
          <p:cNvPicPr/>
          <p:nvPr/>
        </p:nvPicPr>
        <p:blipFill>
          <a:blip r:embed="rId1"/>
          <a:stretch/>
        </p:blipFill>
        <p:spPr>
          <a:xfrm>
            <a:off x="480960" y="2145240"/>
            <a:ext cx="2020680" cy="201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8602200" y="2935080"/>
            <a:ext cx="1022760" cy="254952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8" name="Picture 85_2" descr=""/>
          <p:cNvPicPr/>
          <p:nvPr/>
        </p:nvPicPr>
        <p:blipFill>
          <a:blip r:embed="rId1"/>
          <a:stretch/>
        </p:blipFill>
        <p:spPr>
          <a:xfrm rot="6004800">
            <a:off x="4557600" y="2985840"/>
            <a:ext cx="2440440" cy="834480"/>
          </a:xfrm>
          <a:prstGeom prst="rect">
            <a:avLst/>
          </a:prstGeom>
          <a:ln>
            <a:noFill/>
          </a:ln>
        </p:spPr>
      </p:pic>
      <p:pic>
        <p:nvPicPr>
          <p:cNvPr id="319" name="Picture 84_2" descr=""/>
          <p:cNvPicPr/>
          <p:nvPr/>
        </p:nvPicPr>
        <p:blipFill>
          <a:blip r:embed="rId2"/>
          <a:stretch/>
        </p:blipFill>
        <p:spPr>
          <a:xfrm rot="4384200">
            <a:off x="1904760" y="2228400"/>
            <a:ext cx="3159360" cy="834480"/>
          </a:xfrm>
          <a:prstGeom prst="rect">
            <a:avLst/>
          </a:prstGeom>
          <a:ln>
            <a:noFill/>
          </a:ln>
        </p:spPr>
      </p:pic>
      <p:pic>
        <p:nvPicPr>
          <p:cNvPr id="320" name="Picture 83_2" descr=""/>
          <p:cNvPicPr/>
          <p:nvPr/>
        </p:nvPicPr>
        <p:blipFill>
          <a:blip r:embed="rId3"/>
          <a:stretch/>
        </p:blipFill>
        <p:spPr>
          <a:xfrm rot="4384200">
            <a:off x="6377040" y="2228400"/>
            <a:ext cx="3159360" cy="834480"/>
          </a:xfrm>
          <a:prstGeom prst="rect">
            <a:avLst/>
          </a:prstGeom>
          <a:ln>
            <a:noFill/>
          </a:ln>
        </p:spPr>
      </p:pic>
      <p:pic>
        <p:nvPicPr>
          <p:cNvPr id="321" name="Picture 78_2" descr=""/>
          <p:cNvPicPr/>
          <p:nvPr/>
        </p:nvPicPr>
        <p:blipFill>
          <a:blip r:embed="rId4"/>
          <a:stretch/>
        </p:blipFill>
        <p:spPr>
          <a:xfrm>
            <a:off x="2224080" y="4790880"/>
            <a:ext cx="4210920" cy="424440"/>
          </a:xfrm>
          <a:prstGeom prst="rect">
            <a:avLst/>
          </a:prstGeom>
          <a:ln>
            <a:noFill/>
          </a:ln>
        </p:spPr>
      </p:pic>
      <p:pic>
        <p:nvPicPr>
          <p:cNvPr id="322" name="Picture 79_2" descr=""/>
          <p:cNvPicPr/>
          <p:nvPr/>
        </p:nvPicPr>
        <p:blipFill>
          <a:blip r:embed="rId5"/>
          <a:stretch/>
        </p:blipFill>
        <p:spPr>
          <a:xfrm>
            <a:off x="7125840" y="4790880"/>
            <a:ext cx="2917440" cy="424440"/>
          </a:xfrm>
          <a:prstGeom prst="rect">
            <a:avLst/>
          </a:prstGeom>
          <a:ln>
            <a:noFill/>
          </a:ln>
        </p:spPr>
      </p:pic>
      <p:grpSp>
        <p:nvGrpSpPr>
          <p:cNvPr id="323" name="Group 2"/>
          <p:cNvGrpSpPr/>
          <p:nvPr/>
        </p:nvGrpSpPr>
        <p:grpSpPr>
          <a:xfrm>
            <a:off x="1097640" y="1059840"/>
            <a:ext cx="8527680" cy="3885840"/>
            <a:chOff x="1097640" y="1059840"/>
            <a:chExt cx="8527680" cy="3885840"/>
          </a:xfrm>
        </p:grpSpPr>
        <p:sp>
          <p:nvSpPr>
            <p:cNvPr id="324" name="CustomShape 3"/>
            <p:cNvSpPr/>
            <p:nvPr/>
          </p:nvSpPr>
          <p:spPr>
            <a:xfrm>
              <a:off x="4814640" y="2430720"/>
              <a:ext cx="1094400" cy="1201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15054"/>
                  </a:moveTo>
                  <a:lnTo>
                    <a:pt x="21600" y="0"/>
                  </a:lnTo>
                  <a:lnTo>
                    <a:pt x="2521" y="0"/>
                  </a:lnTo>
                  <a:lnTo>
                    <a:pt x="0" y="6960"/>
                  </a:lnTo>
                  <a:lnTo>
                    <a:pt x="0" y="21600"/>
                  </a:lnTo>
                  <a:lnTo>
                    <a:pt x="19944" y="18495"/>
                  </a:lnTo>
                  <a:lnTo>
                    <a:pt x="21315" y="16160"/>
                  </a:lnTo>
                  <a:lnTo>
                    <a:pt x="21559" y="15003"/>
                  </a:lnTo>
                  <a:cubicBezTo>
                    <a:pt x="21559" y="15003"/>
                    <a:pt x="21600" y="15054"/>
                    <a:pt x="21600" y="15054"/>
                  </a:cubicBezTo>
                  <a:close/>
                </a:path>
              </a:pathLst>
            </a:custGeom>
            <a:gradFill rotWithShape="0">
              <a:gsLst>
                <a:gs pos="0">
                  <a:srgbClr val="ab0092"/>
                </a:gs>
                <a:gs pos="100000">
                  <a:srgbClr val="590048"/>
                </a:gs>
              </a:gsLst>
              <a:lin ang="600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5" name="CustomShape 4"/>
            <p:cNvSpPr/>
            <p:nvPr/>
          </p:nvSpPr>
          <p:spPr>
            <a:xfrm>
              <a:off x="7061040" y="2437200"/>
              <a:ext cx="1089360" cy="1201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5054"/>
                  </a:moveTo>
                  <a:lnTo>
                    <a:pt x="0" y="0"/>
                  </a:lnTo>
                  <a:lnTo>
                    <a:pt x="19115" y="0"/>
                  </a:lnTo>
                  <a:lnTo>
                    <a:pt x="21600" y="6960"/>
                  </a:lnTo>
                  <a:lnTo>
                    <a:pt x="21600" y="21600"/>
                  </a:lnTo>
                  <a:lnTo>
                    <a:pt x="1585" y="18495"/>
                  </a:lnTo>
                  <a:lnTo>
                    <a:pt x="219" y="16160"/>
                  </a:lnTo>
                  <a:lnTo>
                    <a:pt x="8" y="15003"/>
                  </a:lnTo>
                  <a:cubicBezTo>
                    <a:pt x="8" y="15003"/>
                    <a:pt x="0" y="15054"/>
                    <a:pt x="0" y="15054"/>
                  </a:cubicBezTo>
                  <a:close/>
                </a:path>
              </a:pathLst>
            </a:custGeom>
            <a:gradFill rotWithShape="0">
              <a:gsLst>
                <a:gs pos="0">
                  <a:srgbClr val="002240"/>
                </a:gs>
                <a:gs pos="100000">
                  <a:srgbClr val="004481"/>
                </a:gs>
              </a:gsLst>
              <a:lin ang="600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6" name="CustomShape 5"/>
            <p:cNvSpPr/>
            <p:nvPr/>
          </p:nvSpPr>
          <p:spPr>
            <a:xfrm>
              <a:off x="7048440" y="3261960"/>
              <a:ext cx="2576880" cy="1683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88" y="8030"/>
                  </a:moveTo>
                  <a:lnTo>
                    <a:pt x="1988" y="8030"/>
                  </a:lnTo>
                  <a:cubicBezTo>
                    <a:pt x="1988" y="8030"/>
                    <a:pt x="1989" y="8031"/>
                    <a:pt x="1990" y="8032"/>
                  </a:cubicBezTo>
                  <a:lnTo>
                    <a:pt x="2346" y="8704"/>
                  </a:lnTo>
                  <a:cubicBezTo>
                    <a:pt x="2354" y="8718"/>
                    <a:pt x="2360" y="8729"/>
                    <a:pt x="2364" y="8738"/>
                  </a:cubicBezTo>
                  <a:lnTo>
                    <a:pt x="7507" y="18434"/>
                  </a:lnTo>
                  <a:cubicBezTo>
                    <a:pt x="7508" y="18435"/>
                    <a:pt x="7508" y="18421"/>
                    <a:pt x="7508" y="18422"/>
                  </a:cubicBezTo>
                  <a:cubicBezTo>
                    <a:pt x="8905" y="21076"/>
                    <a:pt x="10955" y="21533"/>
                    <a:pt x="11904" y="21600"/>
                  </a:cubicBezTo>
                  <a:lnTo>
                    <a:pt x="12421" y="21600"/>
                  </a:lnTo>
                  <a:lnTo>
                    <a:pt x="21600" y="21600"/>
                  </a:lnTo>
                  <a:lnTo>
                    <a:pt x="21600" y="4243"/>
                  </a:lnTo>
                  <a:lnTo>
                    <a:pt x="9229" y="4243"/>
                  </a:lnTo>
                  <a:cubicBezTo>
                    <a:pt x="9229" y="4243"/>
                    <a:pt x="0" y="4272"/>
                    <a:pt x="0" y="0"/>
                  </a:cubicBezTo>
                  <a:lnTo>
                    <a:pt x="0" y="396"/>
                  </a:lnTo>
                  <a:cubicBezTo>
                    <a:pt x="0" y="3422"/>
                    <a:pt x="965" y="5943"/>
                    <a:pt x="1662" y="7400"/>
                  </a:cubicBezTo>
                  <a:cubicBezTo>
                    <a:pt x="1662" y="7400"/>
                    <a:pt x="1988" y="8030"/>
                    <a:pt x="1988" y="8030"/>
                  </a:cubicBezTo>
                  <a:close/>
                </a:path>
              </a:pathLst>
            </a:custGeom>
            <a:gradFill rotWithShape="0">
              <a:gsLst>
                <a:gs pos="0">
                  <a:srgbClr val="13fff1"/>
                </a:gs>
                <a:gs pos="100000">
                  <a:srgbClr val="00746d"/>
                </a:gs>
              </a:gsLst>
              <a:lin ang="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7" name="CustomShape 6"/>
            <p:cNvSpPr/>
            <p:nvPr/>
          </p:nvSpPr>
          <p:spPr>
            <a:xfrm>
              <a:off x="4814640" y="1095840"/>
              <a:ext cx="3323520" cy="17485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6018" y="16723"/>
                  </a:moveTo>
                  <a:cubicBezTo>
                    <a:pt x="4088" y="16787"/>
                    <a:pt x="444" y="17571"/>
                    <a:pt x="0" y="21600"/>
                  </a:cubicBezTo>
                  <a:lnTo>
                    <a:pt x="0" y="21591"/>
                  </a:lnTo>
                  <a:cubicBezTo>
                    <a:pt x="0" y="17489"/>
                    <a:pt x="1552" y="13248"/>
                    <a:pt x="2056" y="11970"/>
                  </a:cubicBezTo>
                  <a:lnTo>
                    <a:pt x="5802" y="3249"/>
                  </a:lnTo>
                  <a:cubicBezTo>
                    <a:pt x="5853" y="3130"/>
                    <a:pt x="7227" y="0"/>
                    <a:pt x="9131" y="0"/>
                  </a:cubicBezTo>
                  <a:lnTo>
                    <a:pt x="12482" y="0"/>
                  </a:lnTo>
                  <a:cubicBezTo>
                    <a:pt x="14385" y="0"/>
                    <a:pt x="15756" y="3130"/>
                    <a:pt x="15808" y="3249"/>
                  </a:cubicBezTo>
                  <a:lnTo>
                    <a:pt x="19552" y="11977"/>
                  </a:lnTo>
                  <a:cubicBezTo>
                    <a:pt x="20056" y="13254"/>
                    <a:pt x="21600" y="17489"/>
                    <a:pt x="21600" y="21591"/>
                  </a:cubicBezTo>
                  <a:lnTo>
                    <a:pt x="21600" y="21600"/>
                  </a:lnTo>
                  <a:cubicBezTo>
                    <a:pt x="21190" y="17571"/>
                    <a:pt x="17523" y="16787"/>
                    <a:pt x="15594" y="16723"/>
                  </a:cubicBezTo>
                  <a:cubicBezTo>
                    <a:pt x="15594" y="16723"/>
                    <a:pt x="6018" y="16723"/>
                    <a:pt x="6018" y="16723"/>
                  </a:cubicBezTo>
                  <a:close/>
                </a:path>
              </a:pathLst>
            </a:custGeom>
            <a:gradFill rotWithShape="0">
              <a:gsLst>
                <a:gs pos="0">
                  <a:srgbClr val="002240"/>
                </a:gs>
                <a:gs pos="100000">
                  <a:srgbClr val="1a57b4"/>
                </a:gs>
              </a:gsLst>
              <a:lin ang="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8" name="CustomShape 7"/>
            <p:cNvSpPr/>
            <p:nvPr/>
          </p:nvSpPr>
          <p:spPr>
            <a:xfrm>
              <a:off x="2585520" y="2372760"/>
              <a:ext cx="1089360" cy="1201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1600" y="6546"/>
                  </a:moveTo>
                  <a:lnTo>
                    <a:pt x="21600" y="21600"/>
                  </a:lnTo>
                  <a:lnTo>
                    <a:pt x="2485" y="21600"/>
                  </a:lnTo>
                  <a:lnTo>
                    <a:pt x="0" y="14640"/>
                  </a:lnTo>
                  <a:lnTo>
                    <a:pt x="0" y="0"/>
                  </a:lnTo>
                  <a:lnTo>
                    <a:pt x="20015" y="3105"/>
                  </a:lnTo>
                  <a:lnTo>
                    <a:pt x="21381" y="5440"/>
                  </a:lnTo>
                  <a:lnTo>
                    <a:pt x="21592" y="6597"/>
                  </a:lnTo>
                  <a:cubicBezTo>
                    <a:pt x="21592" y="6597"/>
                    <a:pt x="21600" y="6546"/>
                    <a:pt x="21600" y="6546"/>
                  </a:cubicBezTo>
                  <a:close/>
                </a:path>
              </a:pathLst>
            </a:custGeom>
            <a:gradFill rotWithShape="0">
              <a:gsLst>
                <a:gs pos="0">
                  <a:srgbClr val="803100"/>
                </a:gs>
                <a:gs pos="100000">
                  <a:srgbClr val="bf4900"/>
                </a:gs>
              </a:gsLst>
              <a:lin ang="600000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9" name="CustomShape 8"/>
            <p:cNvSpPr/>
            <p:nvPr/>
          </p:nvSpPr>
          <p:spPr>
            <a:xfrm>
              <a:off x="1097640" y="1059840"/>
              <a:ext cx="2576880" cy="1683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612" y="13570"/>
                  </a:moveTo>
                  <a:lnTo>
                    <a:pt x="19612" y="13570"/>
                  </a:lnTo>
                  <a:cubicBezTo>
                    <a:pt x="19612" y="13570"/>
                    <a:pt x="19611" y="13569"/>
                    <a:pt x="19610" y="13568"/>
                  </a:cubicBezTo>
                  <a:lnTo>
                    <a:pt x="19254" y="12896"/>
                  </a:lnTo>
                  <a:cubicBezTo>
                    <a:pt x="19246" y="12882"/>
                    <a:pt x="19240" y="12871"/>
                    <a:pt x="19236" y="12862"/>
                  </a:cubicBezTo>
                  <a:lnTo>
                    <a:pt x="14093" y="3166"/>
                  </a:lnTo>
                  <a:cubicBezTo>
                    <a:pt x="14092" y="3165"/>
                    <a:pt x="14092" y="3179"/>
                    <a:pt x="14092" y="3178"/>
                  </a:cubicBezTo>
                  <a:cubicBezTo>
                    <a:pt x="12695" y="524"/>
                    <a:pt x="10645" y="67"/>
                    <a:pt x="9696" y="0"/>
                  </a:cubicBezTo>
                  <a:lnTo>
                    <a:pt x="9179" y="0"/>
                  </a:lnTo>
                  <a:lnTo>
                    <a:pt x="0" y="0"/>
                  </a:lnTo>
                  <a:lnTo>
                    <a:pt x="0" y="17357"/>
                  </a:lnTo>
                  <a:lnTo>
                    <a:pt x="12371" y="17357"/>
                  </a:lnTo>
                  <a:cubicBezTo>
                    <a:pt x="12371" y="17357"/>
                    <a:pt x="21600" y="17327"/>
                    <a:pt x="21600" y="21600"/>
                  </a:cubicBezTo>
                  <a:lnTo>
                    <a:pt x="21600" y="21204"/>
                  </a:lnTo>
                  <a:cubicBezTo>
                    <a:pt x="21600" y="18178"/>
                    <a:pt x="20635" y="15657"/>
                    <a:pt x="19938" y="14200"/>
                  </a:cubicBezTo>
                  <a:cubicBezTo>
                    <a:pt x="19938" y="14200"/>
                    <a:pt x="19612" y="13570"/>
                    <a:pt x="19612" y="1357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a200"/>
                </a:gs>
                <a:gs pos="100000">
                  <a:srgbClr val="ffda99"/>
                </a:gs>
              </a:gsLst>
              <a:lin ang="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CustomShape 9"/>
            <p:cNvSpPr/>
            <p:nvPr/>
          </p:nvSpPr>
          <p:spPr>
            <a:xfrm>
              <a:off x="2585520" y="3193200"/>
              <a:ext cx="3323520" cy="17485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5582" y="4877"/>
                  </a:moveTo>
                  <a:cubicBezTo>
                    <a:pt x="17512" y="4813"/>
                    <a:pt x="21156" y="4029"/>
                    <a:pt x="21600" y="0"/>
                  </a:cubicBezTo>
                  <a:lnTo>
                    <a:pt x="21600" y="9"/>
                  </a:lnTo>
                  <a:cubicBezTo>
                    <a:pt x="21600" y="4111"/>
                    <a:pt x="20048" y="8352"/>
                    <a:pt x="19544" y="9630"/>
                  </a:cubicBezTo>
                  <a:lnTo>
                    <a:pt x="15798" y="18351"/>
                  </a:lnTo>
                  <a:cubicBezTo>
                    <a:pt x="15747" y="18470"/>
                    <a:pt x="14373" y="21600"/>
                    <a:pt x="12469" y="21600"/>
                  </a:cubicBezTo>
                  <a:lnTo>
                    <a:pt x="9118" y="21600"/>
                  </a:lnTo>
                  <a:cubicBezTo>
                    <a:pt x="7215" y="21600"/>
                    <a:pt x="5843" y="18470"/>
                    <a:pt x="5792" y="18351"/>
                  </a:cubicBezTo>
                  <a:lnTo>
                    <a:pt x="2048" y="9623"/>
                  </a:lnTo>
                  <a:cubicBezTo>
                    <a:pt x="1544" y="8346"/>
                    <a:pt x="0" y="4111"/>
                    <a:pt x="0" y="9"/>
                  </a:cubicBezTo>
                  <a:lnTo>
                    <a:pt x="0" y="0"/>
                  </a:lnTo>
                  <a:cubicBezTo>
                    <a:pt x="410" y="4029"/>
                    <a:pt x="4077" y="4813"/>
                    <a:pt x="6006" y="4877"/>
                  </a:cubicBezTo>
                  <a:cubicBezTo>
                    <a:pt x="6006" y="4877"/>
                    <a:pt x="15582" y="4877"/>
                    <a:pt x="15582" y="4877"/>
                  </a:cubicBezTo>
                  <a:close/>
                </a:path>
              </a:pathLst>
            </a:custGeom>
            <a:gradFill rotWithShape="0">
              <a:gsLst>
                <a:gs pos="0">
                  <a:srgbClr val="910000"/>
                </a:gs>
                <a:gs pos="100000">
                  <a:srgbClr val="ff4141"/>
                </a:gs>
              </a:gsLst>
              <a:lin ang="0"/>
            </a:gra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1" name="Group 10"/>
          <p:cNvGrpSpPr/>
          <p:nvPr/>
        </p:nvGrpSpPr>
        <p:grpSpPr>
          <a:xfrm>
            <a:off x="1195200" y="1086840"/>
            <a:ext cx="1286640" cy="1236960"/>
            <a:chOff x="1195200" y="1086840"/>
            <a:chExt cx="1286640" cy="1236960"/>
          </a:xfrm>
        </p:grpSpPr>
        <p:sp>
          <p:nvSpPr>
            <p:cNvPr id="332" name="CustomShape 11"/>
            <p:cNvSpPr/>
            <p:nvPr/>
          </p:nvSpPr>
          <p:spPr>
            <a:xfrm>
              <a:off x="1195200" y="1086840"/>
              <a:ext cx="1286640" cy="677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1986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333" name="CustomShape 12"/>
            <p:cNvSpPr/>
            <p:nvPr/>
          </p:nvSpPr>
          <p:spPr>
            <a:xfrm>
              <a:off x="1230840" y="1836360"/>
              <a:ext cx="1219320" cy="432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5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Post Software </a:t>
              </a:r>
              <a:endParaRPr b="0" lang="it-IT" sz="15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5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International</a:t>
              </a:r>
              <a:endParaRPr b="0" lang="it-IT" sz="1500" spc="-1" strike="noStrike">
                <a:latin typeface="Arial"/>
              </a:endParaRPr>
            </a:p>
          </p:txBody>
        </p:sp>
        <p:sp>
          <p:nvSpPr>
            <p:cNvPr id="334" name="CustomShape 13"/>
            <p:cNvSpPr/>
            <p:nvPr/>
          </p:nvSpPr>
          <p:spPr>
            <a:xfrm>
              <a:off x="1336680" y="1817280"/>
              <a:ext cx="1004040" cy="7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CustomShape 14"/>
            <p:cNvSpPr/>
            <p:nvPr/>
          </p:nvSpPr>
          <p:spPr>
            <a:xfrm>
              <a:off x="1336680" y="2323080"/>
              <a:ext cx="1004040" cy="7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6" name="CustomShape 15"/>
          <p:cNvSpPr/>
          <p:nvPr/>
        </p:nvSpPr>
        <p:spPr>
          <a:xfrm>
            <a:off x="3233520" y="5291280"/>
            <a:ext cx="2223720" cy="105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     </a:t>
            </a: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Everest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    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DejaVu Sans"/>
              </a:rPr>
              <a:t>Autogrill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337" name="CustomShape 16"/>
          <p:cNvSpPr/>
          <p:nvPr/>
        </p:nvSpPr>
        <p:spPr>
          <a:xfrm>
            <a:off x="8679240" y="2025360"/>
            <a:ext cx="803160" cy="52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746d"/>
                </a:solidFill>
                <a:latin typeface="Arial"/>
                <a:ea typeface="DejaVu Sans"/>
              </a:rPr>
              <a:t>Buy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338" name="CustomShape 17"/>
          <p:cNvSpPr/>
          <p:nvPr/>
        </p:nvSpPr>
        <p:spPr>
          <a:xfrm>
            <a:off x="8102880" y="3267000"/>
            <a:ext cx="23515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CustomShape 18"/>
          <p:cNvSpPr/>
          <p:nvPr/>
        </p:nvSpPr>
        <p:spPr>
          <a:xfrm>
            <a:off x="1044000" y="3683880"/>
            <a:ext cx="155232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19"/>
          <p:cNvSpPr/>
          <p:nvPr/>
        </p:nvSpPr>
        <p:spPr>
          <a:xfrm>
            <a:off x="216000" y="5330880"/>
            <a:ext cx="2750040" cy="113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	</a:t>
            </a: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FTS/EuroStore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	</a:t>
            </a: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	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DejaVu Sans"/>
              </a:rPr>
              <a:t>Delhaize</a:t>
            </a: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 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341" name="CustomShape 20"/>
          <p:cNvSpPr/>
          <p:nvPr/>
        </p:nvSpPr>
        <p:spPr>
          <a:xfrm>
            <a:off x="3495240" y="5382000"/>
            <a:ext cx="1388520" cy="13680"/>
          </a:xfrm>
          <a:prstGeom prst="rect">
            <a:avLst/>
          </a:prstGeom>
          <a:solidFill>
            <a:srgbClr val="c20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CustomShape 21"/>
          <p:cNvSpPr/>
          <p:nvPr/>
        </p:nvSpPr>
        <p:spPr>
          <a:xfrm>
            <a:off x="1044360" y="5328000"/>
            <a:ext cx="1237320" cy="13680"/>
          </a:xfrm>
          <a:prstGeom prst="rect">
            <a:avLst/>
          </a:prstGeom>
          <a:solidFill>
            <a:srgbClr val="ffa2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CustomShape 22"/>
          <p:cNvSpPr/>
          <p:nvPr/>
        </p:nvSpPr>
        <p:spPr>
          <a:xfrm flipV="1">
            <a:off x="5700600" y="5339160"/>
            <a:ext cx="1415160" cy="20160"/>
          </a:xfrm>
          <a:prstGeom prst="rect">
            <a:avLst/>
          </a:prstGeom>
          <a:solidFill>
            <a:srgbClr val="00448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23"/>
          <p:cNvSpPr/>
          <p:nvPr/>
        </p:nvSpPr>
        <p:spPr>
          <a:xfrm>
            <a:off x="8432280" y="3206520"/>
            <a:ext cx="1482120" cy="26640"/>
          </a:xfrm>
          <a:prstGeom prst="rect">
            <a:avLst/>
          </a:prstGeom>
          <a:solidFill>
            <a:srgbClr val="00746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45" name="Group 24"/>
          <p:cNvGrpSpPr/>
          <p:nvPr/>
        </p:nvGrpSpPr>
        <p:grpSpPr>
          <a:xfrm>
            <a:off x="3571200" y="3606840"/>
            <a:ext cx="1286640" cy="1236960"/>
            <a:chOff x="3571200" y="3606840"/>
            <a:chExt cx="1286640" cy="1236960"/>
          </a:xfrm>
        </p:grpSpPr>
        <p:sp>
          <p:nvSpPr>
            <p:cNvPr id="346" name="CustomShape 25"/>
            <p:cNvSpPr/>
            <p:nvPr/>
          </p:nvSpPr>
          <p:spPr>
            <a:xfrm>
              <a:off x="3571200" y="3606840"/>
              <a:ext cx="1286640" cy="677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1997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347" name="CustomShape 26"/>
            <p:cNvSpPr/>
            <p:nvPr/>
          </p:nvSpPr>
          <p:spPr>
            <a:xfrm>
              <a:off x="3651120" y="4356360"/>
              <a:ext cx="1132560" cy="432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Millennuim</a:t>
              </a:r>
              <a:endParaRPr b="0" lang="it-IT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POS Solution</a:t>
              </a:r>
              <a:endParaRPr b="0" lang="it-IT" sz="1400" spc="-1" strike="noStrike">
                <a:latin typeface="Arial"/>
              </a:endParaRPr>
            </a:p>
          </p:txBody>
        </p:sp>
        <p:sp>
          <p:nvSpPr>
            <p:cNvPr id="348" name="CustomShape 27"/>
            <p:cNvSpPr/>
            <p:nvPr/>
          </p:nvSpPr>
          <p:spPr>
            <a:xfrm>
              <a:off x="3712680" y="4337280"/>
              <a:ext cx="1004040" cy="7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9" name="CustomShape 28"/>
            <p:cNvSpPr/>
            <p:nvPr/>
          </p:nvSpPr>
          <p:spPr>
            <a:xfrm>
              <a:off x="3712680" y="4843080"/>
              <a:ext cx="1004040" cy="7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50" name="Group 29"/>
          <p:cNvGrpSpPr/>
          <p:nvPr/>
        </p:nvGrpSpPr>
        <p:grpSpPr>
          <a:xfrm>
            <a:off x="3571200" y="3606840"/>
            <a:ext cx="1286640" cy="1236960"/>
            <a:chOff x="3571200" y="3606840"/>
            <a:chExt cx="1286640" cy="1236960"/>
          </a:xfrm>
        </p:grpSpPr>
        <p:sp>
          <p:nvSpPr>
            <p:cNvPr id="351" name="CustomShape 30"/>
            <p:cNvSpPr/>
            <p:nvPr/>
          </p:nvSpPr>
          <p:spPr>
            <a:xfrm>
              <a:off x="3571200" y="3606840"/>
              <a:ext cx="1286640" cy="677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1997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352" name="CustomShape 31"/>
            <p:cNvSpPr/>
            <p:nvPr/>
          </p:nvSpPr>
          <p:spPr>
            <a:xfrm>
              <a:off x="3651120" y="4356360"/>
              <a:ext cx="1132560" cy="432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3" name="CustomShape 32"/>
            <p:cNvSpPr/>
            <p:nvPr/>
          </p:nvSpPr>
          <p:spPr>
            <a:xfrm>
              <a:off x="3712680" y="4337280"/>
              <a:ext cx="1004040" cy="7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4" name="CustomShape 33"/>
            <p:cNvSpPr/>
            <p:nvPr/>
          </p:nvSpPr>
          <p:spPr>
            <a:xfrm>
              <a:off x="3712680" y="4843080"/>
              <a:ext cx="1004040" cy="7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55" name="Group 34"/>
          <p:cNvGrpSpPr/>
          <p:nvPr/>
        </p:nvGrpSpPr>
        <p:grpSpPr>
          <a:xfrm>
            <a:off x="5767560" y="1122840"/>
            <a:ext cx="1286640" cy="1236960"/>
            <a:chOff x="5767560" y="1122840"/>
            <a:chExt cx="1286640" cy="1236960"/>
          </a:xfrm>
        </p:grpSpPr>
        <p:sp>
          <p:nvSpPr>
            <p:cNvPr id="356" name="CustomShape 35"/>
            <p:cNvSpPr/>
            <p:nvPr/>
          </p:nvSpPr>
          <p:spPr>
            <a:xfrm>
              <a:off x="5767560" y="1122840"/>
              <a:ext cx="1286640" cy="677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2005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357" name="CustomShape 36"/>
            <p:cNvSpPr/>
            <p:nvPr/>
          </p:nvSpPr>
          <p:spPr>
            <a:xfrm>
              <a:off x="6063120" y="1872360"/>
              <a:ext cx="702720" cy="432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Retalix </a:t>
              </a:r>
              <a:endParaRPr b="0" lang="it-IT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it-IT" sz="2000" spc="-1" strike="noStrike">
                <a:latin typeface="Arial"/>
              </a:endParaRPr>
            </a:p>
          </p:txBody>
        </p:sp>
        <p:sp>
          <p:nvSpPr>
            <p:cNvPr id="358" name="CustomShape 37"/>
            <p:cNvSpPr/>
            <p:nvPr/>
          </p:nvSpPr>
          <p:spPr>
            <a:xfrm>
              <a:off x="5909040" y="1853280"/>
              <a:ext cx="1004040" cy="7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9" name="CustomShape 38"/>
            <p:cNvSpPr/>
            <p:nvPr/>
          </p:nvSpPr>
          <p:spPr>
            <a:xfrm>
              <a:off x="5909040" y="2359080"/>
              <a:ext cx="1004040" cy="7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60" name="Group 39"/>
          <p:cNvGrpSpPr/>
          <p:nvPr/>
        </p:nvGrpSpPr>
        <p:grpSpPr>
          <a:xfrm>
            <a:off x="8252640" y="3750840"/>
            <a:ext cx="1285200" cy="1056960"/>
            <a:chOff x="8252640" y="3750840"/>
            <a:chExt cx="1285200" cy="1056960"/>
          </a:xfrm>
        </p:grpSpPr>
        <p:sp>
          <p:nvSpPr>
            <p:cNvPr id="361" name="CustomShape 40"/>
            <p:cNvSpPr/>
            <p:nvPr/>
          </p:nvSpPr>
          <p:spPr>
            <a:xfrm>
              <a:off x="8252640" y="3750840"/>
              <a:ext cx="1285200" cy="677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2013</a:t>
              </a:r>
              <a:endParaRPr b="0" lang="it-IT" sz="4000" spc="-1" strike="noStrike">
                <a:latin typeface="Arial"/>
              </a:endParaRPr>
            </a:p>
          </p:txBody>
        </p:sp>
        <p:sp>
          <p:nvSpPr>
            <p:cNvPr id="362" name="CustomShape 41"/>
            <p:cNvSpPr/>
            <p:nvPr/>
          </p:nvSpPr>
          <p:spPr>
            <a:xfrm>
              <a:off x="8655840" y="4500360"/>
              <a:ext cx="486360" cy="2505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2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NCR</a:t>
              </a:r>
              <a:endParaRPr b="0" lang="it-IT" sz="1200" spc="-1" strike="noStrike">
                <a:latin typeface="Arial"/>
              </a:endParaRPr>
            </a:p>
          </p:txBody>
        </p:sp>
        <p:sp>
          <p:nvSpPr>
            <p:cNvPr id="363" name="CustomShape 42"/>
            <p:cNvSpPr/>
            <p:nvPr/>
          </p:nvSpPr>
          <p:spPr>
            <a:xfrm>
              <a:off x="8393400" y="4481280"/>
              <a:ext cx="1004040" cy="7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4" name="CustomShape 43"/>
            <p:cNvSpPr/>
            <p:nvPr/>
          </p:nvSpPr>
          <p:spPr>
            <a:xfrm>
              <a:off x="8393400" y="4807080"/>
              <a:ext cx="1004040" cy="7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365" name="Picture 172_2" descr=""/>
          <p:cNvPicPr/>
          <p:nvPr/>
        </p:nvPicPr>
        <p:blipFill>
          <a:blip r:embed="rId6"/>
          <a:stretch/>
        </p:blipFill>
        <p:spPr>
          <a:xfrm>
            <a:off x="8568720" y="2644920"/>
            <a:ext cx="1057680" cy="361800"/>
          </a:xfrm>
          <a:prstGeom prst="rect">
            <a:avLst/>
          </a:prstGeom>
          <a:ln>
            <a:noFill/>
          </a:ln>
        </p:spPr>
      </p:pic>
      <p:pic>
        <p:nvPicPr>
          <p:cNvPr id="366" name="Picture 174_2" descr=""/>
          <p:cNvPicPr/>
          <p:nvPr/>
        </p:nvPicPr>
        <p:blipFill>
          <a:blip r:embed="rId7"/>
          <a:stretch/>
        </p:blipFill>
        <p:spPr>
          <a:xfrm>
            <a:off x="8464320" y="1825920"/>
            <a:ext cx="1198080" cy="347760"/>
          </a:xfrm>
          <a:prstGeom prst="rect">
            <a:avLst/>
          </a:prstGeom>
          <a:ln>
            <a:noFill/>
          </a:ln>
        </p:spPr>
      </p:pic>
      <p:sp>
        <p:nvSpPr>
          <p:cNvPr id="367" name="CustomShape 44"/>
          <p:cNvSpPr/>
          <p:nvPr/>
        </p:nvSpPr>
        <p:spPr>
          <a:xfrm>
            <a:off x="838080" y="123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Team </a:t>
            </a: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History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368" name="CustomShape 45"/>
          <p:cNvSpPr/>
          <p:nvPr/>
        </p:nvSpPr>
        <p:spPr>
          <a:xfrm>
            <a:off x="5249520" y="5291280"/>
            <a:ext cx="2668680" cy="105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     </a:t>
            </a:r>
            <a:r>
              <a:rPr b="1" lang="it-IT" sz="2200" spc="-1" strike="noStrike">
                <a:solidFill>
                  <a:srgbClr val="a6a6a6"/>
                </a:solidFill>
                <a:latin typeface="Arial"/>
                <a:ea typeface="DejaVu Sans"/>
              </a:rPr>
              <a:t>StoreLine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25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DejaVu Sans"/>
              </a:rPr>
              <a:t>Carrefour/Italy</a:t>
            </a:r>
            <a:endParaRPr b="0" lang="it-IT" sz="2200" spc="-1" strike="noStrike">
              <a:latin typeface="Arial"/>
            </a:endParaRPr>
          </a:p>
        </p:txBody>
      </p:sp>
      <p:grpSp>
        <p:nvGrpSpPr>
          <p:cNvPr id="369" name="Group 46"/>
          <p:cNvGrpSpPr/>
          <p:nvPr/>
        </p:nvGrpSpPr>
        <p:grpSpPr>
          <a:xfrm>
            <a:off x="9060840" y="3954240"/>
            <a:ext cx="3249360" cy="2235960"/>
            <a:chOff x="9060840" y="3954240"/>
            <a:chExt cx="3249360" cy="2235960"/>
          </a:xfrm>
        </p:grpSpPr>
        <p:pic>
          <p:nvPicPr>
            <p:cNvPr id="370" name="Picture 8_2" descr=""/>
            <p:cNvPicPr/>
            <p:nvPr/>
          </p:nvPicPr>
          <p:blipFill>
            <a:blip r:embed="rId8"/>
            <a:stretch/>
          </p:blipFill>
          <p:spPr>
            <a:xfrm>
              <a:off x="9060840" y="5328000"/>
              <a:ext cx="564120" cy="799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1" name="CustomShape 47"/>
            <p:cNvSpPr/>
            <p:nvPr/>
          </p:nvSpPr>
          <p:spPr>
            <a:xfrm>
              <a:off x="9288000" y="5133600"/>
              <a:ext cx="3022200" cy="1056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it-IT" sz="2200" spc="-1" strike="noStrike">
                  <a:solidFill>
                    <a:srgbClr val="a6a6a6"/>
                  </a:solidFill>
                  <a:latin typeface="Arial"/>
                  <a:ea typeface="DejaVu Sans"/>
                </a:rPr>
                <a:t>      </a:t>
              </a:r>
              <a:r>
                <a:rPr b="1" lang="it-IT" sz="2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Pac2000A Conad</a:t>
              </a:r>
              <a:br/>
              <a:r>
                <a:rPr b="1" lang="it-IT" sz="2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r>
                <a:rPr b="1" lang="it-IT" sz="2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AmaCrai</a:t>
              </a:r>
              <a:endParaRPr b="0" lang="it-IT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it-IT" sz="2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r>
                <a:rPr b="1" lang="it-IT" sz="2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Lando</a:t>
              </a:r>
              <a:endParaRPr b="0" lang="it-IT" sz="2000" spc="-1" strike="noStrike">
                <a:latin typeface="Arial"/>
              </a:endParaRPr>
            </a:p>
          </p:txBody>
        </p:sp>
        <p:grpSp>
          <p:nvGrpSpPr>
            <p:cNvPr id="372" name="Group 48"/>
            <p:cNvGrpSpPr/>
            <p:nvPr/>
          </p:nvGrpSpPr>
          <p:grpSpPr>
            <a:xfrm>
              <a:off x="9918720" y="3954240"/>
              <a:ext cx="1743480" cy="834840"/>
              <a:chOff x="9918720" y="3954240"/>
              <a:chExt cx="1743480" cy="834840"/>
            </a:xfrm>
          </p:grpSpPr>
          <p:sp>
            <p:nvSpPr>
              <p:cNvPr id="373" name="CustomShape 49"/>
              <p:cNvSpPr/>
              <p:nvPr/>
            </p:nvSpPr>
            <p:spPr>
              <a:xfrm>
                <a:off x="9918720" y="4026240"/>
                <a:ext cx="993240" cy="526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25000"/>
                  </a:lnSpc>
                  <a:tabLst>
                    <a:tab algn="l" pos="0"/>
                  </a:tabLst>
                </a:pPr>
                <a:r>
                  <a:rPr b="1" lang="en-US" sz="2400" spc="-1" strike="noStrike">
                    <a:solidFill>
                      <a:srgbClr val="c20000"/>
                    </a:solidFill>
                    <a:latin typeface="Arial"/>
                    <a:ea typeface="DejaVu Sans"/>
                  </a:rPr>
                  <a:t>2015</a:t>
                </a:r>
                <a:endParaRPr b="0" lang="it-IT" sz="2400" spc="-1" strike="noStrike">
                  <a:latin typeface="Arial"/>
                </a:endParaRPr>
              </a:p>
            </p:txBody>
          </p:sp>
          <p:pic>
            <p:nvPicPr>
              <p:cNvPr id="374" name="Picture 177_2" descr=""/>
              <p:cNvPicPr/>
              <p:nvPr/>
            </p:nvPicPr>
            <p:blipFill>
              <a:blip r:embed="rId9"/>
              <a:stretch/>
            </p:blipFill>
            <p:spPr>
              <a:xfrm>
                <a:off x="10962720" y="3954240"/>
                <a:ext cx="699480" cy="83484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CustomShape 1"/>
          <p:cNvSpPr/>
          <p:nvPr/>
        </p:nvSpPr>
        <p:spPr>
          <a:xfrm>
            <a:off x="791280" y="973080"/>
            <a:ext cx="10501560" cy="196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/>
          </a:bodyPr>
          <a:p>
            <a:pPr marL="457200" indent="-442080">
              <a:lnSpc>
                <a:spcPct val="10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Software is 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pulled</a:t>
            </a: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 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from</a:t>
            </a: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 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GOLD</a:t>
            </a: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 server </a:t>
            </a:r>
            <a:endParaRPr b="0" lang="it-IT" sz="2800" spc="-1" strike="noStrike">
              <a:latin typeface="Arial"/>
            </a:endParaRPr>
          </a:p>
          <a:p>
            <a:pPr marL="457200" indent="-442080">
              <a:lnSpc>
                <a:spcPct val="10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“</a:t>
            </a:r>
            <a:r>
              <a:rPr b="1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ecli sync</a:t>
            </a: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” 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command</a:t>
            </a: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 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pull</a:t>
            </a: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 Software 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and</a:t>
            </a: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 data model </a:t>
            </a:r>
            <a:endParaRPr b="0" lang="it-IT" sz="2800" spc="-1" strike="noStrike">
              <a:latin typeface="Arial"/>
            </a:endParaRPr>
          </a:p>
          <a:p>
            <a:pPr marL="457200" indent="-442080">
              <a:lnSpc>
                <a:spcPct val="10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Scheduled</a:t>
            </a: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 or 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manually</a:t>
            </a: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 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invoked</a:t>
            </a:r>
            <a:endParaRPr b="0" lang="it-IT" sz="2800" spc="-1" strike="noStrike">
              <a:latin typeface="Arial"/>
            </a:endParaRPr>
          </a:p>
          <a:p>
            <a:pPr marL="457200" indent="-442080">
              <a:lnSpc>
                <a:spcPct val="100000"/>
              </a:lnSpc>
              <a:buClr>
                <a:srgbClr val="2832dc"/>
              </a:buClr>
              <a:buFont typeface="Wingdings" charset="2"/>
              <a:buChar char=""/>
            </a:pP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Identical</a:t>
            </a: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 procedure on Server 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and</a:t>
            </a:r>
            <a:r>
              <a:rPr b="0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 POS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741" name="CustomShape 2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Native Software </a:t>
            </a: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distribution 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742" name="Picture 3" descr=""/>
          <p:cNvPicPr/>
          <p:nvPr/>
        </p:nvPicPr>
        <p:blipFill>
          <a:blip r:embed="rId1"/>
          <a:stretch/>
        </p:blipFill>
        <p:spPr>
          <a:xfrm>
            <a:off x="11354400" y="153000"/>
            <a:ext cx="689760" cy="880200"/>
          </a:xfrm>
          <a:prstGeom prst="rect">
            <a:avLst/>
          </a:prstGeom>
          <a:ln>
            <a:noFill/>
          </a:ln>
        </p:spPr>
      </p:pic>
      <p:pic>
        <p:nvPicPr>
          <p:cNvPr id="743" name="" descr=""/>
          <p:cNvPicPr/>
          <p:nvPr/>
        </p:nvPicPr>
        <p:blipFill>
          <a:blip r:embed="rId2"/>
          <a:stretch/>
        </p:blipFill>
        <p:spPr>
          <a:xfrm>
            <a:off x="496800" y="3168000"/>
            <a:ext cx="5661000" cy="2225160"/>
          </a:xfrm>
          <a:prstGeom prst="rect">
            <a:avLst/>
          </a:prstGeom>
          <a:ln>
            <a:noFill/>
          </a:ln>
        </p:spPr>
      </p:pic>
      <p:pic>
        <p:nvPicPr>
          <p:cNvPr id="744" name="" descr=""/>
          <p:cNvPicPr/>
          <p:nvPr/>
        </p:nvPicPr>
        <p:blipFill>
          <a:blip r:embed="rId3"/>
          <a:stretch/>
        </p:blipFill>
        <p:spPr>
          <a:xfrm>
            <a:off x="5989680" y="4128840"/>
            <a:ext cx="5451480" cy="227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Picture 536" descr=""/>
          <p:cNvPicPr/>
          <p:nvPr/>
        </p:nvPicPr>
        <p:blipFill>
          <a:blip r:embed="rId1"/>
          <a:stretch/>
        </p:blipFill>
        <p:spPr>
          <a:xfrm>
            <a:off x="5508360" y="102816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746" name="CustomShape 1"/>
          <p:cNvSpPr/>
          <p:nvPr/>
        </p:nvSpPr>
        <p:spPr>
          <a:xfrm>
            <a:off x="6393240" y="1371240"/>
            <a:ext cx="1079640" cy="33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ffb800"/>
                </a:solidFill>
                <a:latin typeface="Arial"/>
                <a:ea typeface="WenQuanYi Micro Hei"/>
              </a:rPr>
              <a:t>Gold</a:t>
            </a:r>
            <a:r>
              <a:rPr b="1" lang="it-IT" sz="1500" spc="-1" strike="noStrike">
                <a:solidFill>
                  <a:srgbClr val="ffb800"/>
                </a:solidFill>
                <a:latin typeface="Arial"/>
                <a:ea typeface="WenQuanYi Micro Hei"/>
              </a:rPr>
              <a:t> </a:t>
            </a:r>
            <a:endParaRPr b="0" lang="it-IT" sz="1500" spc="-1" strike="noStrike">
              <a:latin typeface="Arial"/>
            </a:endParaRPr>
          </a:p>
        </p:txBody>
      </p:sp>
      <p:pic>
        <p:nvPicPr>
          <p:cNvPr id="747" name="Picture 538" descr=""/>
          <p:cNvPicPr/>
          <p:nvPr/>
        </p:nvPicPr>
        <p:blipFill>
          <a:blip r:embed="rId2">
            <a:grayscl/>
          </a:blip>
          <a:stretch/>
        </p:blipFill>
        <p:spPr>
          <a:xfrm>
            <a:off x="2628000" y="2448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748" name="CustomShape 2"/>
          <p:cNvSpPr/>
          <p:nvPr/>
        </p:nvSpPr>
        <p:spPr>
          <a:xfrm>
            <a:off x="3506400" y="2689200"/>
            <a:ext cx="1884960" cy="63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969696"/>
                </a:solidFill>
                <a:latin typeface="Arial"/>
                <a:ea typeface="WenQuanYi Micro Hei"/>
              </a:rPr>
              <a:t>Silver Central Production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749" name="Picture 540" descr=""/>
          <p:cNvPicPr/>
          <p:nvPr/>
        </p:nvPicPr>
        <p:blipFill>
          <a:blip r:embed="rId3">
            <a:grayscl/>
          </a:blip>
          <a:stretch/>
        </p:blipFill>
        <p:spPr>
          <a:xfrm>
            <a:off x="8424720" y="2448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750" name="CustomShape 3"/>
          <p:cNvSpPr/>
          <p:nvPr/>
        </p:nvSpPr>
        <p:spPr>
          <a:xfrm>
            <a:off x="9347400" y="2678760"/>
            <a:ext cx="1635120" cy="64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969696"/>
                </a:solidFill>
                <a:latin typeface="Arial"/>
                <a:ea typeface="WenQuanYi Micro Hei"/>
              </a:rPr>
              <a:t>Silver Central QA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751" name="Picture 542" descr=""/>
          <p:cNvPicPr/>
          <p:nvPr/>
        </p:nvPicPr>
        <p:blipFill>
          <a:blip r:embed="rId4"/>
          <a:stretch/>
        </p:blipFill>
        <p:spPr>
          <a:xfrm>
            <a:off x="1008000" y="4068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752" name="CustomShape 4"/>
          <p:cNvSpPr/>
          <p:nvPr/>
        </p:nvSpPr>
        <p:spPr>
          <a:xfrm>
            <a:off x="1712520" y="4350600"/>
            <a:ext cx="1635120" cy="5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808080"/>
                </a:solidFill>
                <a:latin typeface="Arial"/>
                <a:ea typeface="WenQuanYi Micro Hei"/>
              </a:rPr>
              <a:t>Store1 Production</a:t>
            </a:r>
            <a:endParaRPr b="0" lang="it-IT" sz="1500" spc="-1" strike="noStrike">
              <a:latin typeface="Arial"/>
            </a:endParaRPr>
          </a:p>
        </p:txBody>
      </p:sp>
      <p:pic>
        <p:nvPicPr>
          <p:cNvPr id="753" name="Picture 544" descr=""/>
          <p:cNvPicPr/>
          <p:nvPr/>
        </p:nvPicPr>
        <p:blipFill>
          <a:blip r:embed="rId5"/>
          <a:stretch/>
        </p:blipFill>
        <p:spPr>
          <a:xfrm>
            <a:off x="3888000" y="4068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754" name="CustomShape 5"/>
          <p:cNvSpPr/>
          <p:nvPr/>
        </p:nvSpPr>
        <p:spPr>
          <a:xfrm>
            <a:off x="4610160" y="4354560"/>
            <a:ext cx="1635120" cy="49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808080"/>
                </a:solidFill>
                <a:latin typeface="Arial"/>
                <a:ea typeface="WenQuanYi Micro Hei"/>
              </a:rPr>
              <a:t>Store2 Production</a:t>
            </a:r>
            <a:endParaRPr b="0" lang="it-IT" sz="1500" spc="-1" strike="noStrike">
              <a:latin typeface="Arial"/>
            </a:endParaRPr>
          </a:p>
        </p:txBody>
      </p:sp>
      <p:pic>
        <p:nvPicPr>
          <p:cNvPr id="755" name="Picture 546" descr=""/>
          <p:cNvPicPr/>
          <p:nvPr/>
        </p:nvPicPr>
        <p:blipFill>
          <a:blip r:embed="rId6"/>
          <a:stretch/>
        </p:blipFill>
        <p:spPr>
          <a:xfrm>
            <a:off x="638640" y="5652000"/>
            <a:ext cx="641160" cy="641160"/>
          </a:xfrm>
          <a:prstGeom prst="rect">
            <a:avLst/>
          </a:prstGeom>
          <a:ln>
            <a:noFill/>
          </a:ln>
        </p:spPr>
      </p:pic>
      <p:pic>
        <p:nvPicPr>
          <p:cNvPr id="756" name="Picture 547" descr=""/>
          <p:cNvPicPr/>
          <p:nvPr/>
        </p:nvPicPr>
        <p:blipFill>
          <a:blip r:embed="rId7"/>
          <a:stretch/>
        </p:blipFill>
        <p:spPr>
          <a:xfrm>
            <a:off x="1574640" y="5652000"/>
            <a:ext cx="641160" cy="641160"/>
          </a:xfrm>
          <a:prstGeom prst="rect">
            <a:avLst/>
          </a:prstGeom>
          <a:ln>
            <a:noFill/>
          </a:ln>
        </p:spPr>
      </p:pic>
      <p:pic>
        <p:nvPicPr>
          <p:cNvPr id="757" name="Picture 548" descr=""/>
          <p:cNvPicPr/>
          <p:nvPr/>
        </p:nvPicPr>
        <p:blipFill>
          <a:blip r:embed="rId8"/>
          <a:stretch/>
        </p:blipFill>
        <p:spPr>
          <a:xfrm>
            <a:off x="3842640" y="5652000"/>
            <a:ext cx="641160" cy="641160"/>
          </a:xfrm>
          <a:prstGeom prst="rect">
            <a:avLst/>
          </a:prstGeom>
          <a:ln>
            <a:noFill/>
          </a:ln>
        </p:spPr>
      </p:pic>
      <p:pic>
        <p:nvPicPr>
          <p:cNvPr id="758" name="Picture 549" descr=""/>
          <p:cNvPicPr/>
          <p:nvPr/>
        </p:nvPicPr>
        <p:blipFill>
          <a:blip r:embed="rId9"/>
          <a:stretch/>
        </p:blipFill>
        <p:spPr>
          <a:xfrm>
            <a:off x="4779000" y="5652000"/>
            <a:ext cx="641160" cy="641160"/>
          </a:xfrm>
          <a:prstGeom prst="rect">
            <a:avLst/>
          </a:prstGeom>
          <a:ln>
            <a:noFill/>
          </a:ln>
        </p:spPr>
      </p:pic>
      <p:pic>
        <p:nvPicPr>
          <p:cNvPr id="759" name="Picture 550" descr=""/>
          <p:cNvPicPr/>
          <p:nvPr/>
        </p:nvPicPr>
        <p:blipFill>
          <a:blip r:embed="rId10"/>
          <a:stretch/>
        </p:blipFill>
        <p:spPr>
          <a:xfrm>
            <a:off x="8424720" y="4068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760" name="CustomShape 6"/>
          <p:cNvSpPr/>
          <p:nvPr/>
        </p:nvSpPr>
        <p:spPr>
          <a:xfrm>
            <a:off x="8972280" y="4350600"/>
            <a:ext cx="1635120" cy="5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500" spc="-1" strike="noStrike">
                <a:solidFill>
                  <a:srgbClr val="808080"/>
                </a:solidFill>
                <a:latin typeface="Arial"/>
                <a:ea typeface="WenQuanYi Micro Hei"/>
              </a:rPr>
              <a:t>Store </a:t>
            </a:r>
            <a:br/>
            <a:r>
              <a:rPr b="1" lang="it-IT" sz="1500" spc="-1" strike="noStrike">
                <a:solidFill>
                  <a:srgbClr val="808080"/>
                </a:solidFill>
                <a:latin typeface="Arial"/>
                <a:ea typeface="WenQuanYi Micro Hei"/>
              </a:rPr>
              <a:t>QA</a:t>
            </a:r>
            <a:endParaRPr b="0" lang="it-IT" sz="1500" spc="-1" strike="noStrike">
              <a:latin typeface="Arial"/>
            </a:endParaRPr>
          </a:p>
        </p:txBody>
      </p:sp>
      <p:pic>
        <p:nvPicPr>
          <p:cNvPr id="761" name="Picture 552" descr=""/>
          <p:cNvPicPr/>
          <p:nvPr/>
        </p:nvPicPr>
        <p:blipFill>
          <a:blip r:embed="rId11"/>
          <a:stretch/>
        </p:blipFill>
        <p:spPr>
          <a:xfrm>
            <a:off x="8199360" y="5652000"/>
            <a:ext cx="641160" cy="641160"/>
          </a:xfrm>
          <a:prstGeom prst="rect">
            <a:avLst/>
          </a:prstGeom>
          <a:ln>
            <a:noFill/>
          </a:ln>
        </p:spPr>
      </p:pic>
      <p:pic>
        <p:nvPicPr>
          <p:cNvPr id="762" name="Picture 553" descr=""/>
          <p:cNvPicPr/>
          <p:nvPr/>
        </p:nvPicPr>
        <p:blipFill>
          <a:blip r:embed="rId12"/>
          <a:stretch/>
        </p:blipFill>
        <p:spPr>
          <a:xfrm>
            <a:off x="9135360" y="5652000"/>
            <a:ext cx="641160" cy="641160"/>
          </a:xfrm>
          <a:prstGeom prst="rect">
            <a:avLst/>
          </a:prstGeom>
          <a:ln>
            <a:noFill/>
          </a:ln>
        </p:spPr>
      </p:pic>
      <p:sp>
        <p:nvSpPr>
          <p:cNvPr id="763" name="CustomShape 7"/>
          <p:cNvSpPr/>
          <p:nvPr/>
        </p:nvSpPr>
        <p:spPr>
          <a:xfrm>
            <a:off x="3147480" y="1251360"/>
            <a:ext cx="1783800" cy="63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141e50"/>
                </a:solidFill>
                <a:latin typeface="Arial"/>
                <a:ea typeface="DejaVu Sans"/>
              </a:rPr>
              <a:t>Sync from 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141e50"/>
                </a:solidFill>
                <a:latin typeface="Arial"/>
                <a:ea typeface="DejaVu Sans"/>
              </a:rPr>
              <a:t>Elvispos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764" name="CustomShape 8"/>
          <p:cNvSpPr/>
          <p:nvPr/>
        </p:nvSpPr>
        <p:spPr>
          <a:xfrm>
            <a:off x="4932360" y="1296000"/>
            <a:ext cx="559800" cy="487800"/>
          </a:xfrm>
          <a:custGeom>
            <a:avLst/>
            <a:gdLst/>
            <a:ahLst/>
            <a:rect l="l" t="t" r="r" b="b"/>
            <a:pathLst>
              <a:path w="1601" h="1414">
                <a:moveTo>
                  <a:pt x="978" y="0"/>
                </a:moveTo>
                <a:lnTo>
                  <a:pt x="1600" y="700"/>
                </a:lnTo>
                <a:lnTo>
                  <a:pt x="978" y="1413"/>
                </a:lnTo>
                <a:lnTo>
                  <a:pt x="978" y="985"/>
                </a:lnTo>
                <a:lnTo>
                  <a:pt x="296" y="985"/>
                </a:lnTo>
                <a:lnTo>
                  <a:pt x="296" y="415"/>
                </a:lnTo>
                <a:lnTo>
                  <a:pt x="978" y="415"/>
                </a:lnTo>
                <a:lnTo>
                  <a:pt x="978" y="0"/>
                </a:lnTo>
                <a:moveTo>
                  <a:pt x="0" y="415"/>
                </a:moveTo>
                <a:lnTo>
                  <a:pt x="0" y="985"/>
                </a:lnTo>
                <a:lnTo>
                  <a:pt x="74" y="985"/>
                </a:lnTo>
                <a:lnTo>
                  <a:pt x="74" y="415"/>
                </a:lnTo>
                <a:lnTo>
                  <a:pt x="0" y="415"/>
                </a:lnTo>
                <a:moveTo>
                  <a:pt x="148" y="415"/>
                </a:moveTo>
                <a:lnTo>
                  <a:pt x="148" y="985"/>
                </a:lnTo>
                <a:lnTo>
                  <a:pt x="222" y="985"/>
                </a:lnTo>
                <a:lnTo>
                  <a:pt x="222" y="415"/>
                </a:lnTo>
                <a:lnTo>
                  <a:pt x="148" y="415"/>
                </a:lnTo>
              </a:path>
            </a:pathLst>
          </a:custGeom>
          <a:solidFill>
            <a:srgbClr val="2832d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CustomShape 9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Software distribution: proposed configuration</a:t>
            </a:r>
            <a:endParaRPr b="0" lang="it-IT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roup 1"/>
          <p:cNvGrpSpPr/>
          <p:nvPr/>
        </p:nvGrpSpPr>
        <p:grpSpPr>
          <a:xfrm>
            <a:off x="3983400" y="1440360"/>
            <a:ext cx="4128480" cy="3616920"/>
            <a:chOff x="3983400" y="1440360"/>
            <a:chExt cx="4128480" cy="3616920"/>
          </a:xfrm>
        </p:grpSpPr>
        <p:sp>
          <p:nvSpPr>
            <p:cNvPr id="767" name="CustomShape 2"/>
            <p:cNvSpPr/>
            <p:nvPr/>
          </p:nvSpPr>
          <p:spPr>
            <a:xfrm>
              <a:off x="5310360" y="2505600"/>
              <a:ext cx="814320" cy="753840"/>
            </a:xfrm>
            <a:prstGeom prst="rect">
              <a:avLst/>
            </a:prstGeom>
            <a:solidFill>
              <a:srgbClr val="b44128"/>
            </a:solidFill>
            <a:ln w="25560">
              <a:solidFill>
                <a:srgbClr val="b4412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8" name="CustomShape 3"/>
            <p:cNvSpPr/>
            <p:nvPr/>
          </p:nvSpPr>
          <p:spPr>
            <a:xfrm>
              <a:off x="6142320" y="2505600"/>
              <a:ext cx="813600" cy="753840"/>
            </a:xfrm>
            <a:prstGeom prst="rect">
              <a:avLst/>
            </a:prstGeom>
            <a:solidFill>
              <a:srgbClr val="ffc000"/>
            </a:solidFill>
            <a:ln w="255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9" name="CustomShape 4"/>
            <p:cNvSpPr/>
            <p:nvPr/>
          </p:nvSpPr>
          <p:spPr>
            <a:xfrm>
              <a:off x="5310360" y="3295080"/>
              <a:ext cx="814320" cy="753480"/>
            </a:xfrm>
            <a:prstGeom prst="rect">
              <a:avLst/>
            </a:prstGeom>
            <a:solidFill>
              <a:srgbClr val="141e50"/>
            </a:solidFill>
            <a:ln w="25560">
              <a:solidFill>
                <a:srgbClr val="141e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0" name="CustomShape 5"/>
            <p:cNvSpPr/>
            <p:nvPr/>
          </p:nvSpPr>
          <p:spPr>
            <a:xfrm>
              <a:off x="6142320" y="3295080"/>
              <a:ext cx="813600" cy="753480"/>
            </a:xfrm>
            <a:prstGeom prst="rect">
              <a:avLst/>
            </a:prstGeom>
            <a:solidFill>
              <a:srgbClr val="2832dc"/>
            </a:solidFill>
            <a:ln w="25560">
              <a:solidFill>
                <a:srgbClr val="2832d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1" name="CustomShape 6"/>
            <p:cNvSpPr/>
            <p:nvPr/>
          </p:nvSpPr>
          <p:spPr>
            <a:xfrm>
              <a:off x="3983400" y="1440360"/>
              <a:ext cx="1409760" cy="1258200"/>
            </a:xfrm>
            <a:custGeom>
              <a:avLst/>
              <a:gdLst/>
              <a:ahLst/>
              <a:rect l="l" t="t" r="r" b="b"/>
              <a:pathLst>
                <a:path w="2134" h="2056">
                  <a:moveTo>
                    <a:pt x="2134" y="0"/>
                  </a:moveTo>
                  <a:lnTo>
                    <a:pt x="2081" y="2056"/>
                  </a:lnTo>
                  <a:lnTo>
                    <a:pt x="0" y="2056"/>
                  </a:lnTo>
                  <a:lnTo>
                    <a:pt x="141" y="217"/>
                  </a:lnTo>
                  <a:lnTo>
                    <a:pt x="2134" y="0"/>
                  </a:lnTo>
                  <a:close/>
                </a:path>
              </a:pathLst>
            </a:custGeom>
            <a:solidFill>
              <a:srgbClr val="b44128"/>
            </a:solidFill>
            <a:ln>
              <a:solidFill>
                <a:srgbClr val="b44128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66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D</a:t>
              </a:r>
              <a:endParaRPr b="0" lang="it-IT" sz="6600" spc="-1" strike="noStrike">
                <a:latin typeface="Arial"/>
              </a:endParaRPr>
            </a:p>
          </p:txBody>
        </p:sp>
        <p:sp>
          <p:nvSpPr>
            <p:cNvPr id="772" name="CustomShape 7"/>
            <p:cNvSpPr/>
            <p:nvPr/>
          </p:nvSpPr>
          <p:spPr>
            <a:xfrm>
              <a:off x="5382720" y="1440360"/>
              <a:ext cx="448920" cy="1576080"/>
            </a:xfrm>
            <a:custGeom>
              <a:avLst/>
              <a:gdLst/>
              <a:ahLst/>
              <a:rect l="l" t="t" r="r" b="b"/>
              <a:pathLst>
                <a:path w="705" h="2565">
                  <a:moveTo>
                    <a:pt x="53" y="0"/>
                  </a:moveTo>
                  <a:lnTo>
                    <a:pt x="705" y="2099"/>
                  </a:lnTo>
                  <a:lnTo>
                    <a:pt x="705" y="2565"/>
                  </a:lnTo>
                  <a:lnTo>
                    <a:pt x="0" y="205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3" name="CustomShape 8"/>
            <p:cNvSpPr/>
            <p:nvPr/>
          </p:nvSpPr>
          <p:spPr>
            <a:xfrm>
              <a:off x="3983400" y="2724120"/>
              <a:ext cx="1848240" cy="292320"/>
            </a:xfrm>
            <a:custGeom>
              <a:avLst/>
              <a:gdLst/>
              <a:ahLst/>
              <a:rect l="l" t="t" r="r" b="b"/>
              <a:pathLst>
                <a:path w="2786" h="509">
                  <a:moveTo>
                    <a:pt x="0" y="0"/>
                  </a:moveTo>
                  <a:lnTo>
                    <a:pt x="2081" y="0"/>
                  </a:lnTo>
                  <a:lnTo>
                    <a:pt x="2786" y="509"/>
                  </a:lnTo>
                  <a:lnTo>
                    <a:pt x="2433" y="5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4" name="CustomShape 9"/>
            <p:cNvSpPr/>
            <p:nvPr/>
          </p:nvSpPr>
          <p:spPr>
            <a:xfrm>
              <a:off x="6957000" y="1792080"/>
              <a:ext cx="906480" cy="812160"/>
            </a:xfrm>
            <a:custGeom>
              <a:avLst/>
              <a:gdLst/>
              <a:ahLst/>
              <a:rect l="l" t="t" r="r" b="b"/>
              <a:pathLst>
                <a:path w="1386" h="1342">
                  <a:moveTo>
                    <a:pt x="0" y="0"/>
                  </a:moveTo>
                  <a:lnTo>
                    <a:pt x="1311" y="109"/>
                  </a:lnTo>
                  <a:lnTo>
                    <a:pt x="1386" y="1342"/>
                  </a:lnTo>
                  <a:lnTo>
                    <a:pt x="0" y="1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8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</a:t>
              </a:r>
              <a:endParaRPr b="0" lang="it-IT" sz="4800" spc="-1" strike="noStrike">
                <a:latin typeface="Arial"/>
              </a:endParaRPr>
            </a:p>
          </p:txBody>
        </p:sp>
        <p:sp>
          <p:nvSpPr>
            <p:cNvPr id="775" name="CustomShape 10"/>
            <p:cNvSpPr/>
            <p:nvPr/>
          </p:nvSpPr>
          <p:spPr>
            <a:xfrm>
              <a:off x="6417360" y="1792080"/>
              <a:ext cx="522000" cy="1224360"/>
            </a:xfrm>
            <a:custGeom>
              <a:avLst/>
              <a:gdLst/>
              <a:ahLst/>
              <a:rect l="l" t="t" r="r" b="b"/>
              <a:pathLst>
                <a:path w="802" h="2002">
                  <a:moveTo>
                    <a:pt x="802" y="0"/>
                  </a:moveTo>
                  <a:lnTo>
                    <a:pt x="802" y="1342"/>
                  </a:lnTo>
                  <a:lnTo>
                    <a:pt x="0" y="2002"/>
                  </a:lnTo>
                  <a:lnTo>
                    <a:pt x="0" y="1634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6" name="CustomShape 11"/>
            <p:cNvSpPr/>
            <p:nvPr/>
          </p:nvSpPr>
          <p:spPr>
            <a:xfrm>
              <a:off x="6417360" y="2629800"/>
              <a:ext cx="1446120" cy="386640"/>
            </a:xfrm>
            <a:custGeom>
              <a:avLst/>
              <a:gdLst/>
              <a:ahLst/>
              <a:rect l="l" t="t" r="r" b="b"/>
              <a:pathLst>
                <a:path w="2188" h="660">
                  <a:moveTo>
                    <a:pt x="802" y="0"/>
                  </a:moveTo>
                  <a:lnTo>
                    <a:pt x="2188" y="0"/>
                  </a:lnTo>
                  <a:lnTo>
                    <a:pt x="358" y="660"/>
                  </a:lnTo>
                  <a:lnTo>
                    <a:pt x="0" y="660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7" name="CustomShape 12"/>
            <p:cNvSpPr/>
            <p:nvPr/>
          </p:nvSpPr>
          <p:spPr>
            <a:xfrm>
              <a:off x="4770720" y="3731040"/>
              <a:ext cx="731880" cy="642600"/>
            </a:xfrm>
            <a:custGeom>
              <a:avLst/>
              <a:gdLst/>
              <a:ahLst/>
              <a:rect l="l" t="t" r="r" b="b"/>
              <a:pathLst>
                <a:path w="1126" h="1070">
                  <a:moveTo>
                    <a:pt x="0" y="0"/>
                  </a:moveTo>
                  <a:lnTo>
                    <a:pt x="1126" y="0"/>
                  </a:lnTo>
                  <a:lnTo>
                    <a:pt x="1126" y="1070"/>
                  </a:lnTo>
                  <a:lnTo>
                    <a:pt x="0" y="10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1e50"/>
            </a:solidFill>
            <a:ln>
              <a:solidFill>
                <a:srgbClr val="141e5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8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M</a:t>
              </a:r>
              <a:endParaRPr b="0" lang="it-IT" sz="4800" spc="-1" strike="noStrike">
                <a:latin typeface="Arial"/>
              </a:endParaRPr>
            </a:p>
          </p:txBody>
        </p:sp>
        <p:sp>
          <p:nvSpPr>
            <p:cNvPr id="778" name="CustomShape 13"/>
            <p:cNvSpPr/>
            <p:nvPr/>
          </p:nvSpPr>
          <p:spPr>
            <a:xfrm>
              <a:off x="5528160" y="3555000"/>
              <a:ext cx="303480" cy="818640"/>
            </a:xfrm>
            <a:custGeom>
              <a:avLst/>
              <a:gdLst/>
              <a:ahLst/>
              <a:rect l="l" t="t" r="r" b="b"/>
              <a:pathLst>
                <a:path w="489" h="1352">
                  <a:moveTo>
                    <a:pt x="489" y="0"/>
                  </a:moveTo>
                  <a:lnTo>
                    <a:pt x="489" y="380"/>
                  </a:lnTo>
                  <a:lnTo>
                    <a:pt x="0" y="1352"/>
                  </a:lnTo>
                  <a:lnTo>
                    <a:pt x="0" y="282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9" name="CustomShape 14"/>
            <p:cNvSpPr/>
            <p:nvPr/>
          </p:nvSpPr>
          <p:spPr>
            <a:xfrm>
              <a:off x="4770720" y="3555000"/>
              <a:ext cx="1060920" cy="150840"/>
            </a:xfrm>
            <a:custGeom>
              <a:avLst/>
              <a:gdLst/>
              <a:ahLst/>
              <a:rect l="l" t="t" r="r" b="b"/>
              <a:pathLst>
                <a:path w="1615" h="282">
                  <a:moveTo>
                    <a:pt x="1214" y="0"/>
                  </a:moveTo>
                  <a:lnTo>
                    <a:pt x="1615" y="0"/>
                  </a:lnTo>
                  <a:lnTo>
                    <a:pt x="1126" y="282"/>
                  </a:lnTo>
                  <a:lnTo>
                    <a:pt x="0" y="282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0" name="CustomShape 15"/>
            <p:cNvSpPr/>
            <p:nvPr/>
          </p:nvSpPr>
          <p:spPr>
            <a:xfrm>
              <a:off x="6687360" y="3777840"/>
              <a:ext cx="1424520" cy="1279440"/>
            </a:xfrm>
            <a:custGeom>
              <a:avLst/>
              <a:gdLst/>
              <a:ahLst/>
              <a:rect l="l" t="t" r="r" b="b"/>
              <a:pathLst>
                <a:path w="2156" h="2090">
                  <a:moveTo>
                    <a:pt x="2156" y="0"/>
                  </a:moveTo>
                  <a:lnTo>
                    <a:pt x="1973" y="1851"/>
                  </a:lnTo>
                  <a:lnTo>
                    <a:pt x="0" y="2090"/>
                  </a:lnTo>
                  <a:lnTo>
                    <a:pt x="0" y="5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66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O</a:t>
              </a:r>
              <a:endParaRPr b="0" lang="it-IT" sz="6600" spc="-1" strike="noStrike">
                <a:latin typeface="Arial"/>
              </a:endParaRPr>
            </a:p>
          </p:txBody>
        </p:sp>
        <p:sp>
          <p:nvSpPr>
            <p:cNvPr id="781" name="CustomShape 16"/>
            <p:cNvSpPr/>
            <p:nvPr/>
          </p:nvSpPr>
          <p:spPr>
            <a:xfrm>
              <a:off x="6373800" y="3555000"/>
              <a:ext cx="1738080" cy="256320"/>
            </a:xfrm>
            <a:custGeom>
              <a:avLst/>
              <a:gdLst/>
              <a:ahLst/>
              <a:rect l="l" t="t" r="r" b="b"/>
              <a:pathLst>
                <a:path w="2622" h="411">
                  <a:moveTo>
                    <a:pt x="0" y="0"/>
                  </a:moveTo>
                  <a:lnTo>
                    <a:pt x="564" y="0"/>
                  </a:lnTo>
                  <a:lnTo>
                    <a:pt x="2622" y="357"/>
                  </a:lnTo>
                  <a:lnTo>
                    <a:pt x="466" y="4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2" name="CustomShape 17"/>
            <p:cNvSpPr/>
            <p:nvPr/>
          </p:nvSpPr>
          <p:spPr>
            <a:xfrm>
              <a:off x="6373800" y="3555000"/>
              <a:ext cx="303480" cy="1502280"/>
            </a:xfrm>
            <a:custGeom>
              <a:avLst/>
              <a:gdLst/>
              <a:ahLst/>
              <a:rect l="l" t="t" r="r" b="b"/>
              <a:pathLst>
                <a:path w="466" h="2447">
                  <a:moveTo>
                    <a:pt x="0" y="0"/>
                  </a:moveTo>
                  <a:lnTo>
                    <a:pt x="466" y="411"/>
                  </a:lnTo>
                  <a:lnTo>
                    <a:pt x="466" y="2447"/>
                  </a:lnTo>
                  <a:lnTo>
                    <a:pt x="0" y="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" descr=""/>
          <p:cNvPicPr/>
          <p:nvPr/>
        </p:nvPicPr>
        <p:blipFill>
          <a:blip r:embed="rId1"/>
          <a:stretch/>
        </p:blipFill>
        <p:spPr>
          <a:xfrm>
            <a:off x="43200" y="61200"/>
            <a:ext cx="12193200" cy="6800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ElvisPOS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377" name="" descr=""/>
          <p:cNvPicPr/>
          <p:nvPr/>
        </p:nvPicPr>
        <p:blipFill>
          <a:blip r:embed="rId1"/>
          <a:stretch/>
        </p:blipFill>
        <p:spPr>
          <a:xfrm>
            <a:off x="720000" y="2459880"/>
            <a:ext cx="1076040" cy="1282320"/>
          </a:xfrm>
          <a:prstGeom prst="rect">
            <a:avLst/>
          </a:prstGeom>
          <a:ln>
            <a:noFill/>
          </a:ln>
        </p:spPr>
      </p:pic>
      <p:sp>
        <p:nvSpPr>
          <p:cNvPr id="378" name="CustomShape 2"/>
          <p:cNvSpPr/>
          <p:nvPr/>
        </p:nvSpPr>
        <p:spPr>
          <a:xfrm>
            <a:off x="2736000" y="972000"/>
            <a:ext cx="8711640" cy="86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85000"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Founded by Alberto and Massimo on 2014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  </a:t>
            </a:r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as </a:t>
            </a:r>
            <a:br/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Retail Consultancy Company</a:t>
            </a:r>
            <a:endParaRPr b="0" lang="it-IT" sz="3200" spc="-1" strike="noStrike">
              <a:latin typeface="Arial"/>
            </a:endParaRPr>
          </a:p>
        </p:txBody>
      </p:sp>
      <p:pic>
        <p:nvPicPr>
          <p:cNvPr id="379" name="Picture 8_1" descr=""/>
          <p:cNvPicPr/>
          <p:nvPr/>
        </p:nvPicPr>
        <p:blipFill>
          <a:blip r:embed="rId2"/>
          <a:stretch/>
        </p:blipFill>
        <p:spPr>
          <a:xfrm>
            <a:off x="6019200" y="4969440"/>
            <a:ext cx="964440" cy="1366200"/>
          </a:xfrm>
          <a:prstGeom prst="rect">
            <a:avLst/>
          </a:prstGeom>
          <a:ln>
            <a:noFill/>
          </a:ln>
        </p:spPr>
      </p:pic>
      <p:pic>
        <p:nvPicPr>
          <p:cNvPr id="380" name="" descr=""/>
          <p:cNvPicPr/>
          <p:nvPr/>
        </p:nvPicPr>
        <p:blipFill>
          <a:blip r:embed="rId3"/>
          <a:stretch/>
        </p:blipFill>
        <p:spPr>
          <a:xfrm>
            <a:off x="3116160" y="2376000"/>
            <a:ext cx="766440" cy="1008000"/>
          </a:xfrm>
          <a:prstGeom prst="rect">
            <a:avLst/>
          </a:prstGeom>
          <a:ln>
            <a:noFill/>
          </a:ln>
        </p:spPr>
      </p:pic>
      <p:pic>
        <p:nvPicPr>
          <p:cNvPr id="381" name="" descr=""/>
          <p:cNvPicPr/>
          <p:nvPr/>
        </p:nvPicPr>
        <p:blipFill>
          <a:blip r:embed="rId4"/>
          <a:srcRect l="12763" t="0" r="7540" b="15945"/>
          <a:stretch/>
        </p:blipFill>
        <p:spPr>
          <a:xfrm>
            <a:off x="4405680" y="2403360"/>
            <a:ext cx="849960" cy="930240"/>
          </a:xfrm>
          <a:prstGeom prst="rect">
            <a:avLst/>
          </a:prstGeom>
          <a:ln>
            <a:noFill/>
          </a:ln>
        </p:spPr>
      </p:pic>
      <p:sp>
        <p:nvSpPr>
          <p:cNvPr id="382" name="CustomShape 3"/>
          <p:cNvSpPr/>
          <p:nvPr/>
        </p:nvSpPr>
        <p:spPr>
          <a:xfrm>
            <a:off x="2629440" y="3960000"/>
            <a:ext cx="8638200" cy="115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76000"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141e50"/>
                </a:solidFill>
                <a:latin typeface="Arial"/>
                <a:ea typeface="DejaVu Sans"/>
              </a:rPr>
              <a:t>Soon we realized the market was demanding much more modern technology and we decided to invest and develop </a:t>
            </a:r>
            <a:endParaRPr b="0" lang="it-IT" sz="3200" spc="-1" strike="noStrike">
              <a:latin typeface="Arial"/>
            </a:endParaRPr>
          </a:p>
        </p:txBody>
      </p:sp>
      <p:pic>
        <p:nvPicPr>
          <p:cNvPr id="383" name="" descr=""/>
          <p:cNvPicPr/>
          <p:nvPr/>
        </p:nvPicPr>
        <p:blipFill>
          <a:blip r:embed="rId5"/>
          <a:stretch/>
        </p:blipFill>
        <p:spPr>
          <a:xfrm>
            <a:off x="5904000" y="1895760"/>
            <a:ext cx="3671640" cy="1919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Memphis Main References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385" name="CustomShape 2"/>
          <p:cNvSpPr/>
          <p:nvPr/>
        </p:nvSpPr>
        <p:spPr>
          <a:xfrm>
            <a:off x="791280" y="973080"/>
            <a:ext cx="10501560" cy="543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50000"/>
          </a:bodyPr>
          <a:p>
            <a:pPr>
              <a:lnSpc>
                <a:spcPct val="100000"/>
              </a:lnSpc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PAC2000A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70 store initial rollout, contracted for 1500 installed.</a:t>
            </a:r>
            <a:br/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Standard Grocery, bar, restaurant, SCO and Shopic </a:t>
            </a:r>
            <a:br/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AMACRAI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200+ stores; potential expansion on SECOM Group (1200 stores). Pilot in March</a:t>
            </a:r>
            <a:br/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Lando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Hypermarket Grocery with Bar, restaurant and SCO running Memphis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ARD</a:t>
            </a:r>
            <a:br/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27 Grocery stores in Sicily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Partners</a:t>
            </a:r>
            <a:br/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	</a:t>
            </a:r>
            <a:r>
              <a:rPr b="1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GTN 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(Udine, North East),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	</a:t>
            </a:r>
            <a:r>
              <a:rPr b="1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GAB Tamagnini 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(Center &amp; South Italy)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	</a:t>
            </a:r>
            <a:r>
              <a:rPr b="1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StrongPoint</a:t>
            </a:r>
            <a:r>
              <a:rPr b="0" lang="en-US" sz="2800" spc="-1" strike="noStrike">
                <a:solidFill>
                  <a:srgbClr val="141e50"/>
                </a:solidFill>
                <a:latin typeface="Arial"/>
                <a:ea typeface="DejaVu Sans"/>
              </a:rPr>
              <a:t> (Latvia, Lithuania and Estonia)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5851080" y="2737800"/>
            <a:ext cx="2142360" cy="774360"/>
          </a:xfrm>
          <a:prstGeom prst="rect">
            <a:avLst/>
          </a:prstGeom>
          <a:solidFill>
            <a:srgbClr val="141e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2"/>
          <p:cNvSpPr/>
          <p:nvPr/>
        </p:nvSpPr>
        <p:spPr>
          <a:xfrm>
            <a:off x="5815080" y="2790720"/>
            <a:ext cx="2142360" cy="72144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Pricing &amp; 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Discount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88" name="CustomShape 3"/>
          <p:cNvSpPr/>
          <p:nvPr/>
        </p:nvSpPr>
        <p:spPr>
          <a:xfrm>
            <a:off x="3545280" y="2700360"/>
            <a:ext cx="2142360" cy="774360"/>
          </a:xfrm>
          <a:prstGeom prst="rect">
            <a:avLst/>
          </a:prstGeom>
          <a:solidFill>
            <a:srgbClr val="141e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4"/>
          <p:cNvSpPr/>
          <p:nvPr/>
        </p:nvSpPr>
        <p:spPr>
          <a:xfrm>
            <a:off x="3509280" y="2753280"/>
            <a:ext cx="2142360" cy="72144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Transaction 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Manager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90" name="CustomShape 5"/>
          <p:cNvSpPr/>
          <p:nvPr/>
        </p:nvSpPr>
        <p:spPr>
          <a:xfrm>
            <a:off x="3545280" y="3564360"/>
            <a:ext cx="2142360" cy="774360"/>
          </a:xfrm>
          <a:prstGeom prst="rect">
            <a:avLst/>
          </a:prstGeom>
          <a:solidFill>
            <a:srgbClr val="141e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6"/>
          <p:cNvSpPr/>
          <p:nvPr/>
        </p:nvSpPr>
        <p:spPr>
          <a:xfrm>
            <a:off x="3509280" y="3617280"/>
            <a:ext cx="2142360" cy="72144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Store 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Accounting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92" name="CustomShape 7"/>
          <p:cNvSpPr/>
          <p:nvPr/>
        </p:nvSpPr>
        <p:spPr>
          <a:xfrm>
            <a:off x="5849640" y="3564360"/>
            <a:ext cx="2142360" cy="774360"/>
          </a:xfrm>
          <a:prstGeom prst="rect">
            <a:avLst/>
          </a:prstGeom>
          <a:solidFill>
            <a:srgbClr val="141e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8"/>
          <p:cNvSpPr/>
          <p:nvPr/>
        </p:nvSpPr>
        <p:spPr>
          <a:xfrm>
            <a:off x="5813640" y="3617280"/>
            <a:ext cx="2142360" cy="72144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Refund &amp;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Vouchers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94" name="CustomShape 9"/>
          <p:cNvSpPr/>
          <p:nvPr/>
        </p:nvSpPr>
        <p:spPr>
          <a:xfrm>
            <a:off x="5849640" y="1853280"/>
            <a:ext cx="2142360" cy="774360"/>
          </a:xfrm>
          <a:prstGeom prst="rect">
            <a:avLst/>
          </a:prstGeom>
          <a:solidFill>
            <a:srgbClr val="141e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10"/>
          <p:cNvSpPr/>
          <p:nvPr/>
        </p:nvSpPr>
        <p:spPr>
          <a:xfrm>
            <a:off x="5813640" y="1906200"/>
            <a:ext cx="2142360" cy="72144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Device 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Manager</a:t>
            </a: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 (JHIM)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96" name="CustomShape 11"/>
          <p:cNvSpPr/>
          <p:nvPr/>
        </p:nvSpPr>
        <p:spPr>
          <a:xfrm>
            <a:off x="3545280" y="1836360"/>
            <a:ext cx="2142360" cy="774360"/>
          </a:xfrm>
          <a:prstGeom prst="rect">
            <a:avLst/>
          </a:prstGeom>
          <a:solidFill>
            <a:srgbClr val="141e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12"/>
          <p:cNvSpPr/>
          <p:nvPr/>
        </p:nvSpPr>
        <p:spPr>
          <a:xfrm>
            <a:off x="3509280" y="1889280"/>
            <a:ext cx="2142360" cy="72144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Tendering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98" name="CustomShape 13"/>
          <p:cNvSpPr/>
          <p:nvPr/>
        </p:nvSpPr>
        <p:spPr>
          <a:xfrm>
            <a:off x="8189280" y="2736360"/>
            <a:ext cx="2142360" cy="774360"/>
          </a:xfrm>
          <a:prstGeom prst="rect">
            <a:avLst/>
          </a:prstGeom>
          <a:solidFill>
            <a:srgbClr val="141e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14"/>
          <p:cNvSpPr/>
          <p:nvPr/>
        </p:nvSpPr>
        <p:spPr>
          <a:xfrm>
            <a:off x="8153280" y="2789280"/>
            <a:ext cx="2142360" cy="72144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Loyalty &amp; 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Promo</a:t>
            </a: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 (PIM)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00" name="CustomShape 15"/>
          <p:cNvSpPr/>
          <p:nvPr/>
        </p:nvSpPr>
        <p:spPr>
          <a:xfrm>
            <a:off x="8188920" y="3564360"/>
            <a:ext cx="2142360" cy="774360"/>
          </a:xfrm>
          <a:prstGeom prst="rect">
            <a:avLst/>
          </a:prstGeom>
          <a:solidFill>
            <a:srgbClr val="141e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16"/>
          <p:cNvSpPr/>
          <p:nvPr/>
        </p:nvSpPr>
        <p:spPr>
          <a:xfrm>
            <a:off x="8152920" y="3617280"/>
            <a:ext cx="2142360" cy="72144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Gift Cards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02" name="CustomShape 17"/>
          <p:cNvSpPr/>
          <p:nvPr/>
        </p:nvSpPr>
        <p:spPr>
          <a:xfrm>
            <a:off x="8189280" y="1872360"/>
            <a:ext cx="2142360" cy="774360"/>
          </a:xfrm>
          <a:prstGeom prst="rect">
            <a:avLst/>
          </a:prstGeom>
          <a:solidFill>
            <a:srgbClr val="141e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18"/>
          <p:cNvSpPr/>
          <p:nvPr/>
        </p:nvSpPr>
        <p:spPr>
          <a:xfrm>
            <a:off x="8153280" y="1925280"/>
            <a:ext cx="2142360" cy="72144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Web 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Reporting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04" name="CustomShape 19"/>
          <p:cNvSpPr/>
          <p:nvPr/>
        </p:nvSpPr>
        <p:spPr>
          <a:xfrm>
            <a:off x="4547520" y="4392360"/>
            <a:ext cx="4957560" cy="774360"/>
          </a:xfrm>
          <a:prstGeom prst="rect">
            <a:avLst/>
          </a:prstGeom>
          <a:solidFill>
            <a:srgbClr val="141e5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20"/>
          <p:cNvSpPr/>
          <p:nvPr/>
        </p:nvSpPr>
        <p:spPr>
          <a:xfrm>
            <a:off x="4517280" y="4445280"/>
            <a:ext cx="4957560" cy="721440"/>
          </a:xfrm>
          <a:prstGeom prst="rect">
            <a:avLst/>
          </a:prstGeom>
          <a:solidFill>
            <a:srgbClr val="b4412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ffffff"/>
                </a:solidFill>
                <a:latin typeface="Arial"/>
                <a:ea typeface="DejaVu Sans"/>
              </a:rPr>
              <a:t>Rest API’s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406" name="Picture 369_1" descr=""/>
          <p:cNvPicPr/>
          <p:nvPr/>
        </p:nvPicPr>
        <p:blipFill>
          <a:blip r:embed="rId1"/>
          <a:stretch/>
        </p:blipFill>
        <p:spPr>
          <a:xfrm>
            <a:off x="3067920" y="5705640"/>
            <a:ext cx="519480" cy="519480"/>
          </a:xfrm>
          <a:prstGeom prst="rect">
            <a:avLst/>
          </a:prstGeom>
          <a:ln>
            <a:noFill/>
          </a:ln>
        </p:spPr>
      </p:pic>
      <p:pic>
        <p:nvPicPr>
          <p:cNvPr id="407" name="Picture 370_1" descr=""/>
          <p:cNvPicPr/>
          <p:nvPr/>
        </p:nvPicPr>
        <p:blipFill>
          <a:blip r:embed="rId2"/>
          <a:stretch/>
        </p:blipFill>
        <p:spPr>
          <a:xfrm>
            <a:off x="4582080" y="5696640"/>
            <a:ext cx="523440" cy="523440"/>
          </a:xfrm>
          <a:prstGeom prst="rect">
            <a:avLst/>
          </a:prstGeom>
          <a:ln>
            <a:noFill/>
          </a:ln>
        </p:spPr>
      </p:pic>
      <p:pic>
        <p:nvPicPr>
          <p:cNvPr id="408" name="Picture 371_1" descr=""/>
          <p:cNvPicPr/>
          <p:nvPr/>
        </p:nvPicPr>
        <p:blipFill>
          <a:blip r:embed="rId3"/>
          <a:stretch/>
        </p:blipFill>
        <p:spPr>
          <a:xfrm>
            <a:off x="5892840" y="5641920"/>
            <a:ext cx="659880" cy="659880"/>
          </a:xfrm>
          <a:prstGeom prst="rect">
            <a:avLst/>
          </a:prstGeom>
          <a:ln>
            <a:noFill/>
          </a:ln>
        </p:spPr>
      </p:pic>
      <p:pic>
        <p:nvPicPr>
          <p:cNvPr id="409" name="Picture 372_1" descr=""/>
          <p:cNvPicPr/>
          <p:nvPr/>
        </p:nvPicPr>
        <p:blipFill>
          <a:blip r:embed="rId4"/>
          <a:stretch/>
        </p:blipFill>
        <p:spPr>
          <a:xfrm>
            <a:off x="7277040" y="5639400"/>
            <a:ext cx="630360" cy="630360"/>
          </a:xfrm>
          <a:prstGeom prst="rect">
            <a:avLst/>
          </a:prstGeom>
          <a:ln>
            <a:noFill/>
          </a:ln>
        </p:spPr>
      </p:pic>
      <p:pic>
        <p:nvPicPr>
          <p:cNvPr id="410" name="Picture 373_1" descr=""/>
          <p:cNvPicPr/>
          <p:nvPr/>
        </p:nvPicPr>
        <p:blipFill>
          <a:blip r:embed="rId5"/>
          <a:stretch/>
        </p:blipFill>
        <p:spPr>
          <a:xfrm>
            <a:off x="8711640" y="5667840"/>
            <a:ext cx="607680" cy="607680"/>
          </a:xfrm>
          <a:prstGeom prst="rect">
            <a:avLst/>
          </a:prstGeom>
          <a:ln>
            <a:noFill/>
          </a:ln>
        </p:spPr>
      </p:pic>
      <p:sp>
        <p:nvSpPr>
          <p:cNvPr id="411" name="CustomShape 21"/>
          <p:cNvSpPr/>
          <p:nvPr/>
        </p:nvSpPr>
        <p:spPr>
          <a:xfrm>
            <a:off x="459720" y="2976840"/>
            <a:ext cx="486360" cy="486360"/>
          </a:xfrm>
          <a:prstGeom prst="ellipse">
            <a:avLst/>
          </a:prstGeom>
          <a:solidFill>
            <a:srgbClr val="b44128"/>
          </a:solidFill>
          <a:ln w="72000">
            <a:solidFill>
              <a:srgbClr val="b4412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CustomShape 22"/>
          <p:cNvSpPr/>
          <p:nvPr/>
        </p:nvSpPr>
        <p:spPr>
          <a:xfrm>
            <a:off x="2881440" y="5517360"/>
            <a:ext cx="882000" cy="882000"/>
          </a:xfrm>
          <a:prstGeom prst="ellipse">
            <a:avLst/>
          </a:prstGeom>
          <a:noFill/>
          <a:ln w="7200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23"/>
          <p:cNvSpPr/>
          <p:nvPr/>
        </p:nvSpPr>
        <p:spPr>
          <a:xfrm>
            <a:off x="4361040" y="5524200"/>
            <a:ext cx="882000" cy="882000"/>
          </a:xfrm>
          <a:prstGeom prst="ellipse">
            <a:avLst/>
          </a:prstGeom>
          <a:noFill/>
          <a:ln w="7200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CustomShape 24"/>
          <p:cNvSpPr/>
          <p:nvPr/>
        </p:nvSpPr>
        <p:spPr>
          <a:xfrm>
            <a:off x="5767200" y="5524200"/>
            <a:ext cx="882000" cy="882000"/>
          </a:xfrm>
          <a:prstGeom prst="ellipse">
            <a:avLst/>
          </a:prstGeom>
          <a:noFill/>
          <a:ln w="7200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CustomShape 25"/>
          <p:cNvSpPr/>
          <p:nvPr/>
        </p:nvSpPr>
        <p:spPr>
          <a:xfrm>
            <a:off x="7151040" y="5517360"/>
            <a:ext cx="882000" cy="882000"/>
          </a:xfrm>
          <a:prstGeom prst="ellipse">
            <a:avLst/>
          </a:prstGeom>
          <a:noFill/>
          <a:ln w="7200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26"/>
          <p:cNvSpPr/>
          <p:nvPr/>
        </p:nvSpPr>
        <p:spPr>
          <a:xfrm>
            <a:off x="8567280" y="5524200"/>
            <a:ext cx="882000" cy="882000"/>
          </a:xfrm>
          <a:prstGeom prst="ellipse">
            <a:avLst/>
          </a:prstGeom>
          <a:noFill/>
          <a:ln w="7200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27"/>
          <p:cNvSpPr/>
          <p:nvPr/>
        </p:nvSpPr>
        <p:spPr>
          <a:xfrm>
            <a:off x="432000" y="5621400"/>
            <a:ext cx="485640" cy="486360"/>
          </a:xfrm>
          <a:prstGeom prst="ellipse">
            <a:avLst/>
          </a:prstGeom>
          <a:solidFill>
            <a:srgbClr val="2a6099"/>
          </a:solidFill>
          <a:ln w="7200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28"/>
          <p:cNvSpPr/>
          <p:nvPr/>
        </p:nvSpPr>
        <p:spPr>
          <a:xfrm>
            <a:off x="1016640" y="5761800"/>
            <a:ext cx="12344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1600" spc="-1" strike="noStrike">
                <a:solidFill>
                  <a:srgbClr val="141e50"/>
                </a:solidFill>
                <a:latin typeface="Arial"/>
                <a:ea typeface="DejaVu Sans"/>
              </a:rPr>
              <a:t>3rd Parties</a:t>
            </a:r>
            <a:endParaRPr b="0" lang="it-IT" sz="1600" spc="-1" strike="noStrike">
              <a:latin typeface="Arial"/>
            </a:endParaRPr>
          </a:p>
        </p:txBody>
      </p:sp>
      <p:pic>
        <p:nvPicPr>
          <p:cNvPr id="419" name="Picture 383_1" descr=""/>
          <p:cNvPicPr/>
          <p:nvPr/>
        </p:nvPicPr>
        <p:blipFill>
          <a:blip r:embed="rId6"/>
          <a:stretch/>
        </p:blipFill>
        <p:spPr>
          <a:xfrm>
            <a:off x="5139360" y="905040"/>
            <a:ext cx="666360" cy="721080"/>
          </a:xfrm>
          <a:prstGeom prst="rect">
            <a:avLst/>
          </a:prstGeom>
          <a:ln>
            <a:noFill/>
          </a:ln>
        </p:spPr>
      </p:pic>
      <p:pic>
        <p:nvPicPr>
          <p:cNvPr id="420" name="Picture 384_1" descr=""/>
          <p:cNvPicPr/>
          <p:nvPr/>
        </p:nvPicPr>
        <p:blipFill>
          <a:blip r:embed="rId7"/>
          <a:stretch/>
        </p:blipFill>
        <p:spPr>
          <a:xfrm>
            <a:off x="6163920" y="928080"/>
            <a:ext cx="790920" cy="856080"/>
          </a:xfrm>
          <a:prstGeom prst="rect">
            <a:avLst/>
          </a:prstGeom>
          <a:ln>
            <a:noFill/>
          </a:ln>
        </p:spPr>
      </p:pic>
      <p:pic>
        <p:nvPicPr>
          <p:cNvPr id="421" name="Picture 385_1" descr=""/>
          <p:cNvPicPr/>
          <p:nvPr/>
        </p:nvPicPr>
        <p:blipFill>
          <a:blip r:embed="rId8"/>
          <a:stretch/>
        </p:blipFill>
        <p:spPr>
          <a:xfrm>
            <a:off x="7240320" y="975600"/>
            <a:ext cx="559800" cy="605880"/>
          </a:xfrm>
          <a:prstGeom prst="rect">
            <a:avLst/>
          </a:prstGeom>
          <a:ln>
            <a:noFill/>
          </a:ln>
        </p:spPr>
      </p:pic>
      <p:pic>
        <p:nvPicPr>
          <p:cNvPr id="422" name="Picture 386_1" descr=""/>
          <p:cNvPicPr/>
          <p:nvPr/>
        </p:nvPicPr>
        <p:blipFill>
          <a:blip r:embed="rId9"/>
          <a:stretch/>
        </p:blipFill>
        <p:spPr>
          <a:xfrm>
            <a:off x="7944480" y="857880"/>
            <a:ext cx="912600" cy="970920"/>
          </a:xfrm>
          <a:prstGeom prst="rect">
            <a:avLst/>
          </a:prstGeom>
          <a:ln>
            <a:noFill/>
          </a:ln>
        </p:spPr>
      </p:pic>
      <p:sp>
        <p:nvSpPr>
          <p:cNvPr id="423" name="CustomShape 29"/>
          <p:cNvSpPr/>
          <p:nvPr/>
        </p:nvSpPr>
        <p:spPr>
          <a:xfrm>
            <a:off x="2566800" y="6430680"/>
            <a:ext cx="1511280" cy="2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141e50"/>
                </a:solidFill>
                <a:latin typeface="Arial"/>
                <a:ea typeface="DejaVu Sans"/>
              </a:rPr>
              <a:t>Assortment</a:t>
            </a:r>
            <a:r>
              <a:rPr b="1" lang="it-IT" sz="1200" spc="-1" strike="noStrike">
                <a:solidFill>
                  <a:srgbClr val="141e50"/>
                </a:solidFill>
                <a:latin typeface="Arial"/>
                <a:ea typeface="DejaVu Sans"/>
              </a:rPr>
              <a:t> </a:t>
            </a:r>
            <a:r>
              <a:rPr b="1" lang="en-US" sz="1200" spc="-1" strike="noStrike">
                <a:solidFill>
                  <a:srgbClr val="141e50"/>
                </a:solidFill>
                <a:latin typeface="Arial"/>
                <a:ea typeface="DejaVu Sans"/>
              </a:rPr>
              <a:t>Price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424" name="CustomShape 30"/>
          <p:cNvSpPr/>
          <p:nvPr/>
        </p:nvSpPr>
        <p:spPr>
          <a:xfrm>
            <a:off x="4428360" y="6424560"/>
            <a:ext cx="754200" cy="2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300" spc="-1" strike="noStrike">
                <a:solidFill>
                  <a:srgbClr val="141e50"/>
                </a:solidFill>
                <a:latin typeface="Arial"/>
                <a:ea typeface="DejaVu Sans"/>
              </a:rPr>
              <a:t>Orders</a:t>
            </a:r>
            <a:r>
              <a:rPr b="1" lang="it-IT" sz="1300" spc="-1" strike="noStrike">
                <a:solidFill>
                  <a:srgbClr val="141e50"/>
                </a:solidFill>
                <a:latin typeface="Arial"/>
                <a:ea typeface="DejaVu Sans"/>
              </a:rPr>
              <a:t> </a:t>
            </a:r>
            <a:endParaRPr b="0" lang="it-IT" sz="1300" spc="-1" strike="noStrike">
              <a:latin typeface="Arial"/>
            </a:endParaRPr>
          </a:p>
        </p:txBody>
      </p:sp>
      <p:sp>
        <p:nvSpPr>
          <p:cNvPr id="425" name="CustomShape 31"/>
          <p:cNvSpPr/>
          <p:nvPr/>
        </p:nvSpPr>
        <p:spPr>
          <a:xfrm>
            <a:off x="5760720" y="6424560"/>
            <a:ext cx="932760" cy="2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200" spc="-1" strike="noStrike">
                <a:solidFill>
                  <a:srgbClr val="141e50"/>
                </a:solidFill>
                <a:latin typeface="Arial"/>
                <a:ea typeface="DejaVu Sans"/>
              </a:rPr>
              <a:t>Fulfilment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426" name="CustomShape 32"/>
          <p:cNvSpPr/>
          <p:nvPr/>
        </p:nvSpPr>
        <p:spPr>
          <a:xfrm>
            <a:off x="7185600" y="6424560"/>
            <a:ext cx="893160" cy="2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141e50"/>
                </a:solidFill>
                <a:latin typeface="Arial"/>
                <a:ea typeface="DejaVu Sans"/>
              </a:rPr>
              <a:t>Inventory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427" name="CustomShape 33"/>
          <p:cNvSpPr/>
          <p:nvPr/>
        </p:nvSpPr>
        <p:spPr>
          <a:xfrm>
            <a:off x="8361720" y="6430680"/>
            <a:ext cx="1307520" cy="2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141e50"/>
                </a:solidFill>
                <a:latin typeface="Arial"/>
                <a:ea typeface="DejaVu Sans"/>
              </a:rPr>
              <a:t>Location</a:t>
            </a:r>
            <a:r>
              <a:rPr b="1" lang="it-IT" sz="1200" spc="-1" strike="noStrike">
                <a:solidFill>
                  <a:srgbClr val="141e50"/>
                </a:solidFill>
                <a:latin typeface="Arial"/>
                <a:ea typeface="DejaVu Sans"/>
              </a:rPr>
              <a:t> MDM</a:t>
            </a:r>
            <a:endParaRPr b="0" lang="it-IT" sz="1200" spc="-1" strike="noStrike">
              <a:latin typeface="Arial"/>
            </a:endParaRPr>
          </a:p>
        </p:txBody>
      </p:sp>
      <p:pic>
        <p:nvPicPr>
          <p:cNvPr id="428" name="Picture 392_1" descr=""/>
          <p:cNvPicPr/>
          <p:nvPr/>
        </p:nvPicPr>
        <p:blipFill>
          <a:blip r:embed="rId10"/>
          <a:stretch/>
        </p:blipFill>
        <p:spPr>
          <a:xfrm>
            <a:off x="10134000" y="5672880"/>
            <a:ext cx="599400" cy="599400"/>
          </a:xfrm>
          <a:prstGeom prst="rect">
            <a:avLst/>
          </a:prstGeom>
          <a:ln>
            <a:noFill/>
          </a:ln>
        </p:spPr>
      </p:pic>
      <p:sp>
        <p:nvSpPr>
          <p:cNvPr id="429" name="CustomShape 34"/>
          <p:cNvSpPr/>
          <p:nvPr/>
        </p:nvSpPr>
        <p:spPr>
          <a:xfrm>
            <a:off x="9992520" y="5524200"/>
            <a:ext cx="882000" cy="882000"/>
          </a:xfrm>
          <a:prstGeom prst="ellipse">
            <a:avLst/>
          </a:prstGeom>
          <a:noFill/>
          <a:ln w="72000">
            <a:solidFill>
              <a:srgbClr val="2a6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35"/>
          <p:cNvSpPr/>
          <p:nvPr/>
        </p:nvSpPr>
        <p:spPr>
          <a:xfrm>
            <a:off x="9768600" y="6424560"/>
            <a:ext cx="1307520" cy="2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141e50"/>
                </a:solidFill>
                <a:latin typeface="Arial"/>
                <a:ea typeface="DejaVu Sans"/>
              </a:rPr>
              <a:t>E-commerce</a:t>
            </a:r>
            <a:endParaRPr b="0" lang="it-IT" sz="1200" spc="-1" strike="noStrike">
              <a:latin typeface="Arial"/>
            </a:endParaRPr>
          </a:p>
        </p:txBody>
      </p:sp>
      <p:sp>
        <p:nvSpPr>
          <p:cNvPr id="431" name="CustomShape 36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Functional</a:t>
            </a: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 </a:t>
            </a:r>
            <a:r>
              <a:rPr b="1" lang="en-US" sz="3600" spc="-1" strike="noStrike">
                <a:solidFill>
                  <a:srgbClr val="1e1e50"/>
                </a:solidFill>
                <a:latin typeface="Arial"/>
                <a:ea typeface="DejaVu Sans"/>
              </a:rPr>
              <a:t>Perimeter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432" name="Picture 9_1" descr=""/>
          <p:cNvPicPr/>
          <p:nvPr/>
        </p:nvPicPr>
        <p:blipFill>
          <a:blip r:embed="rId11"/>
          <a:stretch/>
        </p:blipFill>
        <p:spPr>
          <a:xfrm>
            <a:off x="1314000" y="2779560"/>
            <a:ext cx="689760" cy="880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Retail FE Evolution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434" name="" descr=""/>
          <p:cNvPicPr/>
          <p:nvPr/>
        </p:nvPicPr>
        <p:blipFill>
          <a:blip r:embed="rId1"/>
          <a:stretch/>
        </p:blipFill>
        <p:spPr>
          <a:xfrm>
            <a:off x="720360" y="2880000"/>
            <a:ext cx="1144440" cy="1144440"/>
          </a:xfrm>
          <a:prstGeom prst="rect">
            <a:avLst/>
          </a:prstGeom>
          <a:ln>
            <a:noFill/>
          </a:ln>
        </p:spPr>
      </p:pic>
      <p:grpSp>
        <p:nvGrpSpPr>
          <p:cNvPr id="435" name="Group 2"/>
          <p:cNvGrpSpPr/>
          <p:nvPr/>
        </p:nvGrpSpPr>
        <p:grpSpPr>
          <a:xfrm>
            <a:off x="2211840" y="4515480"/>
            <a:ext cx="8508960" cy="1524960"/>
            <a:chOff x="2211840" y="4515480"/>
            <a:chExt cx="8508960" cy="1524960"/>
          </a:xfrm>
        </p:grpSpPr>
        <p:pic>
          <p:nvPicPr>
            <p:cNvPr id="436" name="" descr=""/>
            <p:cNvPicPr/>
            <p:nvPr/>
          </p:nvPicPr>
          <p:blipFill>
            <a:blip r:embed="rId2"/>
            <a:stretch/>
          </p:blipFill>
          <p:spPr>
            <a:xfrm>
              <a:off x="2211840" y="4515480"/>
              <a:ext cx="1236960" cy="1236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7" name="" descr=""/>
            <p:cNvPicPr/>
            <p:nvPr/>
          </p:nvPicPr>
          <p:blipFill>
            <a:blip r:embed="rId3"/>
            <a:stretch/>
          </p:blipFill>
          <p:spPr>
            <a:xfrm>
              <a:off x="3888360" y="4608000"/>
              <a:ext cx="1311840" cy="1101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8" name="" descr=""/>
            <p:cNvPicPr/>
            <p:nvPr/>
          </p:nvPicPr>
          <p:blipFill>
            <a:blip r:embed="rId4"/>
            <a:stretch/>
          </p:blipFill>
          <p:spPr>
            <a:xfrm>
              <a:off x="9288360" y="4536000"/>
              <a:ext cx="1432440" cy="1432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9" name="" descr=""/>
            <p:cNvPicPr/>
            <p:nvPr/>
          </p:nvPicPr>
          <p:blipFill>
            <a:blip r:embed="rId5"/>
            <a:stretch/>
          </p:blipFill>
          <p:spPr>
            <a:xfrm>
              <a:off x="5472360" y="4559040"/>
              <a:ext cx="1337400" cy="1337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0" name="" descr=""/>
            <p:cNvPicPr/>
            <p:nvPr/>
          </p:nvPicPr>
          <p:blipFill>
            <a:blip r:embed="rId6"/>
            <a:stretch/>
          </p:blipFill>
          <p:spPr>
            <a:xfrm>
              <a:off x="7272360" y="4536000"/>
              <a:ext cx="1504440" cy="15044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41" name="CustomShape 3"/>
          <p:cNvSpPr/>
          <p:nvPr/>
        </p:nvSpPr>
        <p:spPr>
          <a:xfrm>
            <a:off x="4896360" y="1152000"/>
            <a:ext cx="37386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Devices / Touch point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442" name="CustomShape 4"/>
          <p:cNvSpPr/>
          <p:nvPr/>
        </p:nvSpPr>
        <p:spPr>
          <a:xfrm>
            <a:off x="5328360" y="3960000"/>
            <a:ext cx="290952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fa3dd"/>
                </a:solidFill>
                <a:latin typeface="Montserrat"/>
                <a:ea typeface="DejaVu Sans"/>
              </a:rPr>
              <a:t>Functionality</a:t>
            </a:r>
            <a:endParaRPr b="0" lang="it-IT" sz="2400" spc="-1" strike="noStrike">
              <a:latin typeface="Arial"/>
            </a:endParaRPr>
          </a:p>
        </p:txBody>
      </p:sp>
      <p:grpSp>
        <p:nvGrpSpPr>
          <p:cNvPr id="443" name="Group 5"/>
          <p:cNvGrpSpPr/>
          <p:nvPr/>
        </p:nvGrpSpPr>
        <p:grpSpPr>
          <a:xfrm>
            <a:off x="2556360" y="1584000"/>
            <a:ext cx="8026920" cy="1504800"/>
            <a:chOff x="2556360" y="1584000"/>
            <a:chExt cx="8026920" cy="1504800"/>
          </a:xfrm>
        </p:grpSpPr>
        <p:pic>
          <p:nvPicPr>
            <p:cNvPr id="444" name="" descr=""/>
            <p:cNvPicPr/>
            <p:nvPr/>
          </p:nvPicPr>
          <p:blipFill>
            <a:blip r:embed="rId7"/>
            <a:stretch/>
          </p:blipFill>
          <p:spPr>
            <a:xfrm>
              <a:off x="2556360" y="1728000"/>
              <a:ext cx="1144440" cy="1144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5" name="" descr=""/>
            <p:cNvPicPr/>
            <p:nvPr/>
          </p:nvPicPr>
          <p:blipFill>
            <a:blip r:embed="rId8"/>
            <a:stretch/>
          </p:blipFill>
          <p:spPr>
            <a:xfrm>
              <a:off x="4212360" y="1728000"/>
              <a:ext cx="1144440" cy="1144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6" name="" descr=""/>
            <p:cNvPicPr/>
            <p:nvPr/>
          </p:nvPicPr>
          <p:blipFill>
            <a:blip r:embed="rId9"/>
            <a:stretch/>
          </p:blipFill>
          <p:spPr>
            <a:xfrm>
              <a:off x="7263720" y="1656000"/>
              <a:ext cx="1405440" cy="14328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47" name="Group 6"/>
            <p:cNvGrpSpPr/>
            <p:nvPr/>
          </p:nvGrpSpPr>
          <p:grpSpPr>
            <a:xfrm>
              <a:off x="9180360" y="1584000"/>
              <a:ext cx="1402920" cy="1371960"/>
              <a:chOff x="9180360" y="1584000"/>
              <a:chExt cx="1402920" cy="1371960"/>
            </a:xfrm>
          </p:grpSpPr>
          <p:pic>
            <p:nvPicPr>
              <p:cNvPr id="448" name="" descr=""/>
              <p:cNvPicPr/>
              <p:nvPr/>
            </p:nvPicPr>
            <p:blipFill>
              <a:blip r:embed="rId10"/>
              <a:stretch/>
            </p:blipFill>
            <p:spPr>
              <a:xfrm>
                <a:off x="9180360" y="1656000"/>
                <a:ext cx="1402920" cy="12999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9" name="" descr=""/>
              <p:cNvPicPr/>
              <p:nvPr/>
            </p:nvPicPr>
            <p:blipFill>
              <a:blip r:embed="rId11"/>
              <a:stretch/>
            </p:blipFill>
            <p:spPr>
              <a:xfrm>
                <a:off x="9530640" y="1584000"/>
                <a:ext cx="209160" cy="136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0" name="" descr=""/>
              <p:cNvPicPr/>
              <p:nvPr/>
            </p:nvPicPr>
            <p:blipFill>
              <a:blip r:embed="rId12"/>
              <a:stretch/>
            </p:blipFill>
            <p:spPr>
              <a:xfrm flipH="1">
                <a:off x="10060920" y="1584000"/>
                <a:ext cx="209160" cy="1368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51" name="" descr=""/>
            <p:cNvPicPr/>
            <p:nvPr/>
          </p:nvPicPr>
          <p:blipFill>
            <a:blip r:embed="rId13"/>
            <a:stretch/>
          </p:blipFill>
          <p:spPr>
            <a:xfrm>
              <a:off x="5652360" y="1688400"/>
              <a:ext cx="1202760" cy="120276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276840" y="1465560"/>
            <a:ext cx="11683800" cy="482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45000">
            <a:normAutofit fontScale="94000"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Using our </a:t>
            </a:r>
            <a:r>
              <a:rPr b="1" lang="it-IT" sz="4000" spc="-1" strike="noStrike">
                <a:solidFill>
                  <a:srgbClr val="2832dc"/>
                </a:solidFill>
                <a:latin typeface="Arial"/>
                <a:ea typeface="DejaVu Sans"/>
              </a:rPr>
              <a:t>experience</a:t>
            </a:r>
            <a:r>
              <a:rPr b="1" lang="it-IT" sz="3600" spc="-1" strike="noStrike">
                <a:solidFill>
                  <a:srgbClr val="141e50"/>
                </a:solidFill>
                <a:latin typeface="Arial"/>
                <a:ea typeface="DejaVu Sans"/>
              </a:rPr>
              <a:t> </a:t>
            </a:r>
            <a:r>
              <a:rPr b="1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and</a:t>
            </a:r>
            <a:r>
              <a:rPr b="1" lang="it-IT" sz="3600" spc="-1" strike="noStrike">
                <a:solidFill>
                  <a:srgbClr val="141e50"/>
                </a:solidFill>
                <a:latin typeface="Arial"/>
                <a:ea typeface="DejaVu Sans"/>
              </a:rPr>
              <a:t> </a:t>
            </a:r>
            <a:r>
              <a:rPr b="1" lang="it-IT" sz="4000" spc="-1" strike="noStrike">
                <a:solidFill>
                  <a:srgbClr val="2832dc"/>
                </a:solidFill>
                <a:latin typeface="Arial"/>
                <a:ea typeface="DejaVu Sans"/>
              </a:rPr>
              <a:t>open-source</a:t>
            </a:r>
            <a:r>
              <a:rPr b="1" lang="it-IT" sz="3600" spc="-1" strike="noStrike">
                <a:solidFill>
                  <a:srgbClr val="2832dc"/>
                </a:solidFill>
                <a:latin typeface="Arial"/>
                <a:ea typeface="DejaVu Sans"/>
              </a:rPr>
              <a:t> </a:t>
            </a:r>
            <a:r>
              <a:rPr b="1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technology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it-IT" sz="3200" spc="-1" strike="noStrike">
                <a:solidFill>
                  <a:srgbClr val="141e50"/>
                </a:solidFill>
                <a:latin typeface="Arial"/>
                <a:ea typeface="DejaVu Sans"/>
              </a:rPr>
              <a:t>to build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it-IT" sz="2800" spc="-1" strike="noStrike">
                <a:solidFill>
                  <a:srgbClr val="141e50"/>
                </a:solidFill>
                <a:latin typeface="Arial"/>
                <a:ea typeface="DejaVu Sans"/>
              </a:rPr>
              <a:t>The ultimate </a:t>
            </a:r>
            <a:r>
              <a:rPr b="1" lang="it-IT" sz="3700" spc="-1" strike="noStrike">
                <a:solidFill>
                  <a:srgbClr val="141e50"/>
                </a:solidFill>
                <a:latin typeface="Arial"/>
                <a:ea typeface="DejaVu Sans"/>
              </a:rPr>
              <a:t> </a:t>
            </a:r>
            <a:r>
              <a:rPr b="1" lang="it-IT" sz="4000" spc="-1" strike="noStrike">
                <a:solidFill>
                  <a:srgbClr val="2832dc"/>
                </a:solidFill>
                <a:latin typeface="Arial"/>
                <a:ea typeface="DejaVu Sans"/>
              </a:rPr>
              <a:t>multi retail platform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1001"/>
              </a:spcBef>
              <a:tabLst>
                <a:tab algn="l" pos="0"/>
              </a:tabLst>
            </a:pPr>
            <a:endParaRPr b="0" lang="it-IT" sz="40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it-IT" sz="4000" spc="-1" strike="noStrike">
                <a:solidFill>
                  <a:srgbClr val="2832dc"/>
                </a:solidFill>
                <a:latin typeface="Arial"/>
                <a:ea typeface="DejaVu Sans"/>
              </a:rPr>
              <a:t>Powerful, Resilient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it-IT" sz="4000" spc="-1" strike="noStrike">
                <a:solidFill>
                  <a:srgbClr val="2832dc"/>
                </a:solidFill>
                <a:latin typeface="Arial"/>
                <a:ea typeface="DejaVu Sans"/>
              </a:rPr>
              <a:t>&amp;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it-IT" sz="4000" spc="-1" strike="noStrike">
                <a:solidFill>
                  <a:srgbClr val="2832dc"/>
                </a:solidFill>
                <a:latin typeface="Arial"/>
                <a:ea typeface="DejaVu Sans"/>
              </a:rPr>
              <a:t>Affordable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453" name="CustomShape 2"/>
          <p:cNvSpPr/>
          <p:nvPr/>
        </p:nvSpPr>
        <p:spPr>
          <a:xfrm>
            <a:off x="838080" y="195480"/>
            <a:ext cx="10501560" cy="84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1" lang="it-IT" sz="3600" spc="-1" strike="noStrike">
                <a:solidFill>
                  <a:srgbClr val="1e1e50"/>
                </a:solidFill>
                <a:latin typeface="Arial"/>
                <a:ea typeface="DejaVu Sans"/>
              </a:rPr>
              <a:t>The vision</a:t>
            </a:r>
            <a:endParaRPr b="0" lang="it-IT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44128"/>
      </a:dk2>
      <a:lt2>
        <a:srgbClr val="e7e6e6"/>
      </a:lt2>
      <a:accent1>
        <a:srgbClr val="2832dc"/>
      </a:accent1>
      <a:accent2>
        <a:srgbClr val="ffb800"/>
      </a:accent2>
      <a:accent3>
        <a:srgbClr val="1e1e50"/>
      </a:accent3>
      <a:accent4>
        <a:srgbClr val="5a75ff"/>
      </a:accent4>
      <a:accent5>
        <a:srgbClr val="b44128"/>
      </a:accent5>
      <a:accent6>
        <a:srgbClr val="1e1e50"/>
      </a:accent6>
      <a:hlink>
        <a:srgbClr val="2832dc"/>
      </a:hlink>
      <a:folHlink>
        <a:srgbClr val="b4412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44128"/>
      </a:dk2>
      <a:lt2>
        <a:srgbClr val="e7e6e6"/>
      </a:lt2>
      <a:accent1>
        <a:srgbClr val="2832dc"/>
      </a:accent1>
      <a:accent2>
        <a:srgbClr val="ffb800"/>
      </a:accent2>
      <a:accent3>
        <a:srgbClr val="1e1e50"/>
      </a:accent3>
      <a:accent4>
        <a:srgbClr val="5a75ff"/>
      </a:accent4>
      <a:accent5>
        <a:srgbClr val="b44128"/>
      </a:accent5>
      <a:accent6>
        <a:srgbClr val="1e1e50"/>
      </a:accent6>
      <a:hlink>
        <a:srgbClr val="2832dc"/>
      </a:hlink>
      <a:folHlink>
        <a:srgbClr val="b4412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44128"/>
      </a:dk2>
      <a:lt2>
        <a:srgbClr val="e7e6e6"/>
      </a:lt2>
      <a:accent1>
        <a:srgbClr val="2832dc"/>
      </a:accent1>
      <a:accent2>
        <a:srgbClr val="ffb800"/>
      </a:accent2>
      <a:accent3>
        <a:srgbClr val="1e1e50"/>
      </a:accent3>
      <a:accent4>
        <a:srgbClr val="5a75ff"/>
      </a:accent4>
      <a:accent5>
        <a:srgbClr val="b44128"/>
      </a:accent5>
      <a:accent6>
        <a:srgbClr val="1e1e50"/>
      </a:accent6>
      <a:hlink>
        <a:srgbClr val="2832dc"/>
      </a:hlink>
      <a:folHlink>
        <a:srgbClr val="b4412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44128"/>
      </a:dk2>
      <a:lt2>
        <a:srgbClr val="e7e6e6"/>
      </a:lt2>
      <a:accent1>
        <a:srgbClr val="2832dc"/>
      </a:accent1>
      <a:accent2>
        <a:srgbClr val="ffb800"/>
      </a:accent2>
      <a:accent3>
        <a:srgbClr val="1e1e50"/>
      </a:accent3>
      <a:accent4>
        <a:srgbClr val="5a75ff"/>
      </a:accent4>
      <a:accent5>
        <a:srgbClr val="b44128"/>
      </a:accent5>
      <a:accent6>
        <a:srgbClr val="1e1e50"/>
      </a:accent6>
      <a:hlink>
        <a:srgbClr val="2832dc"/>
      </a:hlink>
      <a:folHlink>
        <a:srgbClr val="b4412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44128"/>
      </a:dk2>
      <a:lt2>
        <a:srgbClr val="e7e6e6"/>
      </a:lt2>
      <a:accent1>
        <a:srgbClr val="2832dc"/>
      </a:accent1>
      <a:accent2>
        <a:srgbClr val="ffb800"/>
      </a:accent2>
      <a:accent3>
        <a:srgbClr val="1e1e50"/>
      </a:accent3>
      <a:accent4>
        <a:srgbClr val="5a75ff"/>
      </a:accent4>
      <a:accent5>
        <a:srgbClr val="b44128"/>
      </a:accent5>
      <a:accent6>
        <a:srgbClr val="1e1e50"/>
      </a:accent6>
      <a:hlink>
        <a:srgbClr val="2832dc"/>
      </a:hlink>
      <a:folHlink>
        <a:srgbClr val="b4412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44128"/>
      </a:dk2>
      <a:lt2>
        <a:srgbClr val="e7e6e6"/>
      </a:lt2>
      <a:accent1>
        <a:srgbClr val="2832dc"/>
      </a:accent1>
      <a:accent2>
        <a:srgbClr val="ffb800"/>
      </a:accent2>
      <a:accent3>
        <a:srgbClr val="1e1e50"/>
      </a:accent3>
      <a:accent4>
        <a:srgbClr val="5a75ff"/>
      </a:accent4>
      <a:accent5>
        <a:srgbClr val="b44128"/>
      </a:accent5>
      <a:accent6>
        <a:srgbClr val="1e1e50"/>
      </a:accent6>
      <a:hlink>
        <a:srgbClr val="2832dc"/>
      </a:hlink>
      <a:folHlink>
        <a:srgbClr val="b4412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EB1F62CC0FF64787AD1267365479F7" ma:contentTypeVersion="17" ma:contentTypeDescription="Create a new document." ma:contentTypeScope="" ma:versionID="de6dcfd4ad2a6adbc6efeedc96059097">
  <xsd:schema xmlns:xsd="http://www.w3.org/2001/XMLSchema" xmlns:xs="http://www.w3.org/2001/XMLSchema" xmlns:p="http://schemas.microsoft.com/office/2006/metadata/properties" xmlns:ns2="7324e398-b10d-464b-8f35-90dc29f62c7f" xmlns:ns3="5689dcb3-6b92-4bcd-9ade-90128127ba4e" targetNamespace="http://schemas.microsoft.com/office/2006/metadata/properties" ma:root="true" ma:fieldsID="a7f7aedc0b78b66c97078026952b10b0" ns2:_="" ns3:_="">
    <xsd:import namespace="7324e398-b10d-464b-8f35-90dc29f62c7f"/>
    <xsd:import namespace="5689dcb3-6b92-4bcd-9ade-90128127ba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24e398-b10d-464b-8f35-90dc29f62c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bdadb45-10bb-4dfd-a805-8a5696c360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dcb3-6b92-4bcd-9ade-90128127ba4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0aec3c0-c268-46aa-aea2-9e634b779bd7}" ma:internalName="TaxCatchAll" ma:showField="CatchAllData" ma:web="5689dcb3-6b92-4bcd-9ade-90128127ba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89dcb3-6b92-4bcd-9ade-90128127ba4e" xsi:nil="true"/>
    <lcf76f155ced4ddcb4097134ff3c332f xmlns="7324e398-b10d-464b-8f35-90dc29f62c7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62E4376-0F20-4C99-AB82-B499FA2C66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E2FF45-AC5F-4FCE-AF74-EC431129D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24e398-b10d-464b-8f35-90dc29f62c7f"/>
    <ds:schemaRef ds:uri="5689dcb3-6b92-4bcd-9ade-90128127ba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57EEE4-14EB-46D4-B60B-0CFC08665BE6}">
  <ds:schemaRefs>
    <ds:schemaRef ds:uri="http://schemas.microsoft.com/office/2006/metadata/properties"/>
    <ds:schemaRef ds:uri="http://schemas.microsoft.com/office/infopath/2007/PartnerControls"/>
    <ds:schemaRef ds:uri="762db0c2-7384-4cc8-8550-ecf142ca694d"/>
    <ds:schemaRef ds:uri="c5c21abb-5934-45bf-83b5-5661eed42ed4"/>
    <ds:schemaRef ds:uri="5689dcb3-6b92-4bcd-9ade-90128127ba4e"/>
    <ds:schemaRef ds:uri="7324e398-b10d-464b-8f35-90dc29f62c7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StrongPoint PowerPoint Examples Dark Blue</Template>
  <TotalTime>8721</TotalTime>
  <Application>LibreOffice/6.4.7.2$Linux_X86_64 LibreOffice_project/40$Build-2</Application>
  <Words>970</Words>
  <Paragraphs>370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2023-02-12T17:35:58Z</dcterms:created>
  <dc:creator>Rimantas Mažulis</dc:creator>
  <dc:description/>
  <dc:language>it-IT</dc:language>
  <cp:lastModifiedBy/>
  <dcterms:modified xsi:type="dcterms:W3CDTF">2026-01-26T15:47:57Z</dcterms:modified>
  <cp:revision>91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0x010100A6EB1F62CC0FF64787AD1267365479F7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MediaServiceImageTags">
    <vt:lpwstr/>
  </property>
  <property fmtid="{D5CDD505-2E9C-101B-9397-08002B2CF9AE}" pid="9" name="Notes">
    <vt:i4>9</vt:i4>
  </property>
  <property fmtid="{D5CDD505-2E9C-101B-9397-08002B2CF9AE}" pid="10" name="PresentationFormat">
    <vt:lpwstr>Widescreen</vt:lpwstr>
  </property>
  <property fmtid="{D5CDD505-2E9C-101B-9397-08002B2CF9AE}" pid="11" name="ScaleCrop">
    <vt:bool>0</vt:bool>
  </property>
  <property fmtid="{D5CDD505-2E9C-101B-9397-08002B2CF9AE}" pid="12" name="ShareDoc">
    <vt:bool>0</vt:bool>
  </property>
  <property fmtid="{D5CDD505-2E9C-101B-9397-08002B2CF9AE}" pid="13" name="Slides">
    <vt:i4>29</vt:i4>
  </property>
</Properties>
</file>